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58" r:id="rId2"/>
    <p:sldId id="271" r:id="rId3"/>
    <p:sldId id="333" r:id="rId4"/>
    <p:sldId id="361" r:id="rId5"/>
    <p:sldId id="363" r:id="rId6"/>
    <p:sldId id="369" r:id="rId7"/>
    <p:sldId id="362" r:id="rId8"/>
    <p:sldId id="368" r:id="rId9"/>
    <p:sldId id="367" r:id="rId10"/>
    <p:sldId id="392" r:id="rId11"/>
    <p:sldId id="395" r:id="rId12"/>
    <p:sldId id="396" r:id="rId13"/>
    <p:sldId id="397" r:id="rId14"/>
    <p:sldId id="398" r:id="rId15"/>
    <p:sldId id="399" r:id="rId16"/>
    <p:sldId id="394" r:id="rId17"/>
    <p:sldId id="393" r:id="rId18"/>
    <p:sldId id="400" r:id="rId19"/>
    <p:sldId id="401" r:id="rId20"/>
    <p:sldId id="402" r:id="rId21"/>
    <p:sldId id="403" r:id="rId22"/>
    <p:sldId id="404" r:id="rId23"/>
    <p:sldId id="405" r:id="rId24"/>
    <p:sldId id="406" r:id="rId25"/>
    <p:sldId id="407" r:id="rId26"/>
    <p:sldId id="408" r:id="rId27"/>
    <p:sldId id="364" r:id="rId28"/>
    <p:sldId id="365" r:id="rId29"/>
    <p:sldId id="366" r:id="rId30"/>
    <p:sldId id="374" r:id="rId31"/>
    <p:sldId id="375" r:id="rId32"/>
    <p:sldId id="376" r:id="rId33"/>
    <p:sldId id="377" r:id="rId34"/>
    <p:sldId id="378" r:id="rId35"/>
    <p:sldId id="379" r:id="rId36"/>
    <p:sldId id="372" r:id="rId37"/>
    <p:sldId id="388" r:id="rId38"/>
    <p:sldId id="390" r:id="rId39"/>
    <p:sldId id="387" r:id="rId40"/>
    <p:sldId id="389" r:id="rId41"/>
    <p:sldId id="391" r:id="rId42"/>
    <p:sldId id="370" r:id="rId43"/>
    <p:sldId id="371" r:id="rId44"/>
    <p:sldId id="380" r:id="rId45"/>
    <p:sldId id="381" r:id="rId46"/>
    <p:sldId id="382" r:id="rId47"/>
    <p:sldId id="383" r:id="rId48"/>
    <p:sldId id="384" r:id="rId49"/>
    <p:sldId id="385" r:id="rId50"/>
    <p:sldId id="386" r:id="rId51"/>
    <p:sldId id="35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57" autoAdjust="0"/>
  </p:normalViewPr>
  <p:slideViewPr>
    <p:cSldViewPr>
      <p:cViewPr varScale="1">
        <p:scale>
          <a:sx n="92" d="100"/>
          <a:sy n="92" d="100"/>
        </p:scale>
        <p:origin x="13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CB892-4921-4079-9030-C56E34863AF8}" type="datetimeFigureOut">
              <a:rPr lang="en-US" smtClean="0"/>
              <a:t>09-Apr-19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F859F-28F3-49FF-9A3B-BD890C859C9C}" type="slidenum">
              <a:rPr lang="en-US" smtClean="0"/>
              <a:t>‹#›</a:t>
            </a:fld>
            <a:endParaRPr lang="en-US"/>
          </a:p>
        </p:txBody>
      </p:sp>
    </p:spTree>
    <p:extLst>
      <p:ext uri="{BB962C8B-B14F-4D97-AF65-F5344CB8AC3E}">
        <p14:creationId xmlns:p14="http://schemas.microsoft.com/office/powerpoint/2010/main" val="4282572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38355-E77B-450E-BE40-BA217267A602}" type="datetimeFigureOut">
              <a:rPr lang="en-US" smtClean="0"/>
              <a:t>09-Apr-19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A4BF5-14D2-48FE-A81E-15FC521F31B6}" type="slidenum">
              <a:rPr lang="en-US" smtClean="0"/>
              <a:t>‹#›</a:t>
            </a:fld>
            <a:endParaRPr lang="en-US"/>
          </a:p>
        </p:txBody>
      </p:sp>
    </p:spTree>
    <p:extLst>
      <p:ext uri="{BB962C8B-B14F-4D97-AF65-F5344CB8AC3E}">
        <p14:creationId xmlns:p14="http://schemas.microsoft.com/office/powerpoint/2010/main" val="36628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a:t>
            </a:fld>
            <a:endParaRPr lang="en-US"/>
          </a:p>
        </p:txBody>
      </p:sp>
    </p:spTree>
    <p:extLst>
      <p:ext uri="{BB962C8B-B14F-4D97-AF65-F5344CB8AC3E}">
        <p14:creationId xmlns:p14="http://schemas.microsoft.com/office/powerpoint/2010/main" val="199873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5</a:t>
            </a:fld>
            <a:endParaRPr lang="en-US"/>
          </a:p>
        </p:txBody>
      </p:sp>
    </p:spTree>
    <p:extLst>
      <p:ext uri="{BB962C8B-B14F-4D97-AF65-F5344CB8AC3E}">
        <p14:creationId xmlns:p14="http://schemas.microsoft.com/office/powerpoint/2010/main" val="392516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6</a:t>
            </a:fld>
            <a:endParaRPr lang="en-US"/>
          </a:p>
        </p:txBody>
      </p:sp>
    </p:spTree>
    <p:extLst>
      <p:ext uri="{BB962C8B-B14F-4D97-AF65-F5344CB8AC3E}">
        <p14:creationId xmlns:p14="http://schemas.microsoft.com/office/powerpoint/2010/main" val="374991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27</a:t>
            </a:fld>
            <a:endParaRPr lang="en-US"/>
          </a:p>
        </p:txBody>
      </p:sp>
    </p:spTree>
    <p:extLst>
      <p:ext uri="{BB962C8B-B14F-4D97-AF65-F5344CB8AC3E}">
        <p14:creationId xmlns:p14="http://schemas.microsoft.com/office/powerpoint/2010/main" val="188903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7/30/2017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7/30/2017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7/30/2017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7/30/2017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perty mortg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514600" y="4959061"/>
            <a:ext cx="4648200" cy="1015663"/>
          </a:xfrm>
          <a:prstGeom prst="rect">
            <a:avLst/>
          </a:prstGeom>
          <a:noFill/>
        </p:spPr>
        <p:txBody>
          <a:bodyPr wrap="square" rtlCol="0">
            <a:spAutoFit/>
          </a:bodyPr>
          <a:lstStyle/>
          <a:p>
            <a:pPr algn="ctr"/>
            <a:r>
              <a:rPr lang="en-US" sz="2800" b="1" dirty="0" smtClean="0">
                <a:solidFill>
                  <a:srgbClr val="003399"/>
                </a:solidFill>
              </a:rPr>
              <a:t>Dr. </a:t>
            </a:r>
            <a:r>
              <a:rPr lang="en-US" sz="2800" b="1" dirty="0" err="1" smtClean="0">
                <a:solidFill>
                  <a:srgbClr val="003399"/>
                </a:solidFill>
              </a:rPr>
              <a:t>Kalpeshkumar</a:t>
            </a:r>
            <a:r>
              <a:rPr lang="en-US" sz="2800" b="1" dirty="0" smtClean="0">
                <a:solidFill>
                  <a:srgbClr val="003399"/>
                </a:solidFill>
              </a:rPr>
              <a:t> L Gupta</a:t>
            </a:r>
          </a:p>
          <a:p>
            <a:pPr algn="ctr"/>
            <a:r>
              <a:rPr lang="en-US" sz="1600" dirty="0" smtClean="0">
                <a:solidFill>
                  <a:srgbClr val="003399"/>
                </a:solidFill>
              </a:rPr>
              <a:t>Assistant Professor - Research</a:t>
            </a:r>
          </a:p>
          <a:p>
            <a:pPr algn="ctr"/>
            <a:r>
              <a:rPr lang="en-US" sz="1600" dirty="0" smtClean="0">
                <a:solidFill>
                  <a:srgbClr val="003399"/>
                </a:solidFill>
              </a:rPr>
              <a:t>kgupta@gnlu.ac.in</a:t>
            </a:r>
            <a:endParaRPr lang="en-US" sz="1600" dirty="0">
              <a:solidFill>
                <a:srgbClr val="003399"/>
              </a:solidFill>
            </a:endParaRPr>
          </a:p>
        </p:txBody>
      </p:sp>
      <p:sp>
        <p:nvSpPr>
          <p:cNvPr id="8" name="TextBox 7"/>
          <p:cNvSpPr txBox="1"/>
          <p:nvPr/>
        </p:nvSpPr>
        <p:spPr>
          <a:xfrm>
            <a:off x="3657600" y="5975350"/>
            <a:ext cx="2362200" cy="381000"/>
          </a:xfrm>
          <a:prstGeom prst="rect">
            <a:avLst/>
          </a:prstGeom>
          <a:noFill/>
        </p:spPr>
        <p:txBody>
          <a:bodyPr wrap="square" rtlCol="0">
            <a:spAutoFit/>
          </a:bodyPr>
          <a:lstStyle/>
          <a:p>
            <a:pPr algn="ctr"/>
            <a:r>
              <a:rPr lang="en-US" b="1" dirty="0" smtClean="0">
                <a:solidFill>
                  <a:srgbClr val="003399"/>
                </a:solidFill>
              </a:rPr>
              <a:t>April 9, 2019</a:t>
            </a:r>
            <a:endParaRPr lang="en-US" b="1" dirty="0">
              <a:solidFill>
                <a:srgbClr val="003399"/>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775" y="3876439"/>
            <a:ext cx="1085850" cy="1050823"/>
          </a:xfrm>
          <a:prstGeom prst="rect">
            <a:avLst/>
          </a:prstGeom>
        </p:spPr>
      </p:pic>
      <p:sp>
        <p:nvSpPr>
          <p:cNvPr id="11" name="TextBox 10"/>
          <p:cNvSpPr txBox="1"/>
          <p:nvPr/>
        </p:nvSpPr>
        <p:spPr>
          <a:xfrm>
            <a:off x="997383" y="841469"/>
            <a:ext cx="7187334" cy="1569660"/>
          </a:xfrm>
          <a:prstGeom prst="rect">
            <a:avLst/>
          </a:prstGeom>
          <a:noFill/>
        </p:spPr>
        <p:txBody>
          <a:bodyPr wrap="square" rtlCol="0">
            <a:spAutoFit/>
          </a:bodyPr>
          <a:lstStyle/>
          <a:p>
            <a:pPr algn="ctr"/>
            <a:r>
              <a:rPr lang="en-US" sz="4800" b="1" dirty="0" smtClean="0">
                <a:solidFill>
                  <a:srgbClr val="003399"/>
                </a:solidFill>
              </a:rPr>
              <a:t>Important Provisions on Legal Services Authorities</a:t>
            </a:r>
            <a:endParaRPr lang="en-US" sz="4800" b="1" dirty="0">
              <a:solidFill>
                <a:srgbClr val="003399"/>
              </a:solidFill>
            </a:endParaRPr>
          </a:p>
        </p:txBody>
      </p:sp>
      <p:sp>
        <p:nvSpPr>
          <p:cNvPr id="21" name="Rectangle 20"/>
          <p:cNvSpPr/>
          <p:nvPr/>
        </p:nvSpPr>
        <p:spPr>
          <a:xfrm>
            <a:off x="0" y="136525"/>
            <a:ext cx="9182100" cy="24447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 y="6477000"/>
            <a:ext cx="9182100" cy="24447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118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10</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812872" y="824266"/>
            <a:ext cx="7500938" cy="2108269"/>
          </a:xfrm>
          <a:prstGeom prst="rect">
            <a:avLst/>
          </a:prstGeom>
        </p:spPr>
        <p:txBody>
          <a:bodyPr wrap="square">
            <a:spAutoFit/>
          </a:bodyPr>
          <a:lstStyle/>
          <a:p>
            <a:pPr algn="just"/>
            <a:r>
              <a:rPr lang="en-US" sz="1900" b="1" dirty="0" smtClean="0">
                <a:latin typeface="Garamond" panose="02020404030301010803" pitchFamily="18" charset="0"/>
              </a:rPr>
              <a:t>Section 3 – Constitution of National  Legal Services Authority</a:t>
            </a:r>
          </a:p>
          <a:p>
            <a:pPr algn="just"/>
            <a:endParaRPr lang="en-US" sz="1200" b="1" dirty="0">
              <a:latin typeface="Garamond" panose="02020404030301010803" pitchFamily="18" charset="0"/>
            </a:endParaRPr>
          </a:p>
          <a:p>
            <a:pPr marL="342900" indent="-342900">
              <a:buFontTx/>
              <a:buChar char="-"/>
            </a:pPr>
            <a:r>
              <a:rPr lang="en-US" sz="2000" dirty="0" smtClean="0">
                <a:latin typeface="Garamond" panose="02020404030301010803" pitchFamily="18" charset="0"/>
              </a:rPr>
              <a:t>Chief Justice of India shall be Patron-in-Chief</a:t>
            </a:r>
          </a:p>
          <a:p>
            <a:pPr marL="342900" indent="-342900">
              <a:buFontTx/>
              <a:buChar char="-"/>
            </a:pPr>
            <a:r>
              <a:rPr lang="en-US" sz="2000" dirty="0" smtClean="0">
                <a:latin typeface="Garamond" panose="02020404030301010803" pitchFamily="18" charset="0"/>
              </a:rPr>
              <a:t>A serving or retired judge of SC will be Executive Chairman</a:t>
            </a:r>
          </a:p>
          <a:p>
            <a:pPr marL="342900" indent="-342900">
              <a:buFontTx/>
              <a:buChar char="-"/>
            </a:pPr>
            <a:r>
              <a:rPr lang="en-US" sz="2000" dirty="0" smtClean="0">
                <a:latin typeface="Garamond" panose="02020404030301010803" pitchFamily="18" charset="0"/>
              </a:rPr>
              <a:t>Such other members</a:t>
            </a:r>
          </a:p>
          <a:p>
            <a:pPr marL="342900" indent="-342900">
              <a:buFontTx/>
              <a:buChar char="-"/>
            </a:pPr>
            <a:r>
              <a:rPr lang="en-US" sz="2000" dirty="0" smtClean="0">
                <a:latin typeface="Garamond" panose="02020404030301010803" pitchFamily="18" charset="0"/>
              </a:rPr>
              <a:t>Member-Secretary</a:t>
            </a:r>
          </a:p>
          <a:p>
            <a:pPr marL="342900" indent="-342900">
              <a:buFontTx/>
              <a:buChar char="-"/>
            </a:pPr>
            <a:r>
              <a:rPr lang="en-US" sz="2000" dirty="0" smtClean="0">
                <a:latin typeface="Garamond" panose="02020404030301010803" pitchFamily="18" charset="0"/>
              </a:rPr>
              <a:t>Other officers and employees</a:t>
            </a:r>
            <a:endParaRPr lang="en-US" sz="2000"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0254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11</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812872" y="834657"/>
            <a:ext cx="7500938" cy="4262705"/>
          </a:xfrm>
          <a:prstGeom prst="rect">
            <a:avLst/>
          </a:prstGeom>
        </p:spPr>
        <p:txBody>
          <a:bodyPr wrap="square">
            <a:spAutoFit/>
          </a:bodyPr>
          <a:lstStyle/>
          <a:p>
            <a:pPr algn="just"/>
            <a:r>
              <a:rPr lang="en-US" sz="1900" b="1" dirty="0" smtClean="0">
                <a:latin typeface="Garamond" panose="02020404030301010803" pitchFamily="18" charset="0"/>
              </a:rPr>
              <a:t>Section 4 – Functions of the Central Authority</a:t>
            </a:r>
          </a:p>
          <a:p>
            <a:pPr algn="just"/>
            <a:endParaRPr lang="en-US" sz="1200" b="1" dirty="0">
              <a:latin typeface="Garamond" panose="02020404030301010803" pitchFamily="18" charset="0"/>
            </a:endParaRPr>
          </a:p>
          <a:p>
            <a:pPr marL="342900" indent="-342900">
              <a:buFontTx/>
              <a:buChar char="-"/>
            </a:pPr>
            <a:r>
              <a:rPr lang="en-US" sz="2000" dirty="0" smtClean="0">
                <a:latin typeface="Garamond" panose="02020404030301010803" pitchFamily="18" charset="0"/>
              </a:rPr>
              <a:t>Lay down policies and principles for making legal services available</a:t>
            </a:r>
          </a:p>
          <a:p>
            <a:pPr marL="342900" indent="-342900">
              <a:buFontTx/>
              <a:buChar char="-"/>
            </a:pPr>
            <a:r>
              <a:rPr lang="en-US" sz="2000" dirty="0" smtClean="0">
                <a:latin typeface="Garamond" panose="02020404030301010803" pitchFamily="18" charset="0"/>
              </a:rPr>
              <a:t>Frame the most effective and economical schemes</a:t>
            </a:r>
          </a:p>
          <a:p>
            <a:pPr marL="342900" indent="-342900">
              <a:buFontTx/>
              <a:buChar char="-"/>
            </a:pPr>
            <a:r>
              <a:rPr lang="en-US" sz="2000" dirty="0" smtClean="0">
                <a:latin typeface="Garamond" panose="02020404030301010803" pitchFamily="18" charset="0"/>
              </a:rPr>
              <a:t>Utilize the funds at its disposal and make appropriate allocations of </a:t>
            </a:r>
            <a:r>
              <a:rPr lang="en-US" sz="2000" dirty="0">
                <a:latin typeface="Garamond" panose="02020404030301010803" pitchFamily="18" charset="0"/>
              </a:rPr>
              <a:t>funds to the State Authorities and District Authorities</a:t>
            </a:r>
          </a:p>
          <a:p>
            <a:pPr marL="342900" indent="-342900">
              <a:buFontTx/>
              <a:buChar char="-"/>
            </a:pPr>
            <a:r>
              <a:rPr lang="en-US" sz="2000" dirty="0" smtClean="0">
                <a:latin typeface="Garamond" panose="02020404030301010803" pitchFamily="18" charset="0"/>
              </a:rPr>
              <a:t>Organize </a:t>
            </a:r>
            <a:r>
              <a:rPr lang="en-US" sz="2000" dirty="0">
                <a:latin typeface="Garamond" panose="02020404030301010803" pitchFamily="18" charset="0"/>
              </a:rPr>
              <a:t>legal aid camps</a:t>
            </a:r>
          </a:p>
          <a:p>
            <a:pPr marL="342900" indent="-342900">
              <a:buFontTx/>
              <a:buChar char="-"/>
            </a:pPr>
            <a:r>
              <a:rPr lang="en-US" sz="2000" dirty="0">
                <a:latin typeface="Garamond" panose="02020404030301010803" pitchFamily="18" charset="0"/>
              </a:rPr>
              <a:t>Develop, in consultation with the Bar Council of India, programmes for </a:t>
            </a:r>
            <a:r>
              <a:rPr lang="en-US" sz="2000" u="sng" dirty="0">
                <a:latin typeface="Garamond" panose="02020404030301010803" pitchFamily="18" charset="0"/>
              </a:rPr>
              <a:t>clinical legal education </a:t>
            </a:r>
            <a:r>
              <a:rPr lang="en-US" sz="2000" dirty="0">
                <a:latin typeface="Garamond" panose="02020404030301010803" pitchFamily="18" charset="0"/>
              </a:rPr>
              <a:t>and promote guidance and supervise the establishment and working of legal services clinics in universities, law colleges and other institutions.</a:t>
            </a:r>
          </a:p>
          <a:p>
            <a:pPr marL="342900" indent="-342900">
              <a:buFontTx/>
              <a:buChar char="-"/>
            </a:pPr>
            <a:r>
              <a:rPr lang="en-US" sz="2000" dirty="0">
                <a:latin typeface="Garamond" panose="02020404030301010803" pitchFamily="18" charset="0"/>
              </a:rPr>
              <a:t>Monitor and evaluate implementation of the legal aid programmes</a:t>
            </a:r>
          </a:p>
          <a:p>
            <a:pPr marL="342900" indent="-342900">
              <a:buFontTx/>
              <a:buChar char="-"/>
            </a:pPr>
            <a:r>
              <a:rPr lang="en-US" sz="2000" dirty="0">
                <a:latin typeface="Garamond" panose="02020404030301010803" pitchFamily="18" charset="0"/>
              </a:rPr>
              <a:t>Take appropriate measures for spreading legal literacy and legal awareness amongst the people</a:t>
            </a:r>
            <a:r>
              <a:rPr lang="en-US" sz="2000" dirty="0" smtClean="0">
                <a:latin typeface="Garamond" panose="02020404030301010803" pitchFamily="18" charset="0"/>
              </a:rPr>
              <a:t>. etc.</a:t>
            </a:r>
            <a:endParaRPr lang="en-US" sz="2000"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451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12</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812872" y="834657"/>
            <a:ext cx="7500938" cy="2246769"/>
          </a:xfrm>
          <a:prstGeom prst="rect">
            <a:avLst/>
          </a:prstGeom>
        </p:spPr>
        <p:txBody>
          <a:bodyPr wrap="square">
            <a:spAutoFit/>
          </a:bodyPr>
          <a:lstStyle/>
          <a:p>
            <a:pPr algn="just"/>
            <a:r>
              <a:rPr lang="en-US" sz="2000" b="1" dirty="0" smtClean="0">
                <a:latin typeface="Garamond" panose="02020404030301010803" pitchFamily="18" charset="0"/>
              </a:rPr>
              <a:t>Section 6 – Constitution of State Legal Services Authority</a:t>
            </a:r>
          </a:p>
          <a:p>
            <a:pPr algn="just"/>
            <a:endParaRPr lang="en-US" sz="2000" b="1" dirty="0">
              <a:latin typeface="Garamond" panose="02020404030301010803" pitchFamily="18" charset="0"/>
            </a:endParaRPr>
          </a:p>
          <a:p>
            <a:pPr marL="342900" indent="-342900">
              <a:buFontTx/>
              <a:buChar char="-"/>
            </a:pPr>
            <a:r>
              <a:rPr lang="en-US" sz="2000" dirty="0" smtClean="0">
                <a:latin typeface="Garamond" panose="02020404030301010803" pitchFamily="18" charset="0"/>
              </a:rPr>
              <a:t>The Chief Justice of High Court shall be the Patron-in-Chief</a:t>
            </a:r>
          </a:p>
          <a:p>
            <a:pPr marL="342900" indent="-342900">
              <a:buFontTx/>
              <a:buChar char="-"/>
            </a:pPr>
            <a:r>
              <a:rPr lang="en-US" sz="2000" dirty="0" smtClean="0">
                <a:latin typeface="Garamond" panose="02020404030301010803" pitchFamily="18" charset="0"/>
              </a:rPr>
              <a:t>Serving or retired judge of the high court will be Executive Chairman</a:t>
            </a:r>
          </a:p>
          <a:p>
            <a:pPr marL="342900" indent="-342900">
              <a:buFontTx/>
              <a:buChar char="-"/>
            </a:pPr>
            <a:r>
              <a:rPr lang="en-US" sz="2000" dirty="0">
                <a:latin typeface="Garamond" panose="02020404030301010803" pitchFamily="18" charset="0"/>
              </a:rPr>
              <a:t>Such other members</a:t>
            </a:r>
          </a:p>
          <a:p>
            <a:pPr marL="342900" indent="-342900">
              <a:buFontTx/>
              <a:buChar char="-"/>
            </a:pPr>
            <a:r>
              <a:rPr lang="en-US" sz="2000" dirty="0">
                <a:latin typeface="Garamond" panose="02020404030301010803" pitchFamily="18" charset="0"/>
              </a:rPr>
              <a:t>Member-Secretary</a:t>
            </a:r>
          </a:p>
          <a:p>
            <a:pPr marL="342900" indent="-342900">
              <a:buFontTx/>
              <a:buChar char="-"/>
            </a:pPr>
            <a:r>
              <a:rPr lang="en-US" sz="2000" dirty="0">
                <a:latin typeface="Garamond" panose="02020404030301010803" pitchFamily="18" charset="0"/>
              </a:rPr>
              <a:t>Other officers and </a:t>
            </a:r>
            <a:r>
              <a:rPr lang="en-US" sz="2000" dirty="0" smtClean="0">
                <a:latin typeface="Garamond" panose="02020404030301010803" pitchFamily="18" charset="0"/>
              </a:rPr>
              <a:t>employees</a:t>
            </a:r>
            <a:endParaRPr lang="en-US" sz="2000"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1574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53990" y="838200"/>
            <a:ext cx="7500938" cy="4262705"/>
          </a:xfrm>
          <a:prstGeom prst="rect">
            <a:avLst/>
          </a:prstGeom>
        </p:spPr>
        <p:txBody>
          <a:bodyPr wrap="square">
            <a:spAutoFit/>
          </a:bodyPr>
          <a:lstStyle/>
          <a:p>
            <a:pPr algn="just"/>
            <a:r>
              <a:rPr lang="en-US" sz="2000" b="1" dirty="0" smtClean="0">
                <a:latin typeface="Garamond" panose="02020404030301010803" pitchFamily="18" charset="0"/>
              </a:rPr>
              <a:t>Section 7 – Functions of the State Authority</a:t>
            </a:r>
          </a:p>
          <a:p>
            <a:pPr algn="just"/>
            <a:endParaRPr lang="en-US" sz="1200" b="1" dirty="0">
              <a:latin typeface="Garamond" panose="02020404030301010803" pitchFamily="18" charset="0"/>
            </a:endParaRPr>
          </a:p>
          <a:p>
            <a:pPr marL="342900" indent="-342900">
              <a:buFontTx/>
              <a:buChar char="-"/>
            </a:pPr>
            <a:r>
              <a:rPr lang="en-US" sz="2000" dirty="0" smtClean="0">
                <a:latin typeface="Garamond" panose="02020404030301010803" pitchFamily="18" charset="0"/>
              </a:rPr>
              <a:t>It </a:t>
            </a:r>
            <a:r>
              <a:rPr lang="en-US" sz="2000" dirty="0">
                <a:latin typeface="Garamond" panose="02020404030301010803" pitchFamily="18" charset="0"/>
              </a:rPr>
              <a:t>shall be the duty of the State Authority to give effect to the policy and directions of the Central Authority.</a:t>
            </a:r>
          </a:p>
          <a:p>
            <a:pPr marL="342900" indent="-342900">
              <a:buFontTx/>
              <a:buChar char="-"/>
            </a:pPr>
            <a:r>
              <a:rPr lang="en-US" sz="2000" dirty="0" smtClean="0">
                <a:latin typeface="Garamond" panose="02020404030301010803" pitchFamily="18" charset="0"/>
              </a:rPr>
              <a:t>Without </a:t>
            </a:r>
            <a:r>
              <a:rPr lang="en-US" sz="2000" dirty="0">
                <a:latin typeface="Garamond" panose="02020404030301010803" pitchFamily="18" charset="0"/>
              </a:rPr>
              <a:t>prejudice to the generality of the functions referred to in sub-section (1), the State Authority shall perform all or any of the following functions, namely</a:t>
            </a:r>
            <a:r>
              <a:rPr lang="en-US" sz="2000" dirty="0" smtClean="0">
                <a:latin typeface="Garamond" panose="02020404030301010803" pitchFamily="18" charset="0"/>
              </a:rPr>
              <a:t>:-</a:t>
            </a:r>
          </a:p>
          <a:p>
            <a:pPr marL="800100" lvl="1" indent="-342900">
              <a:buFontTx/>
              <a:buChar char="-"/>
            </a:pPr>
            <a:r>
              <a:rPr lang="en-US" sz="2000" dirty="0" smtClean="0">
                <a:latin typeface="Garamond" panose="02020404030301010803" pitchFamily="18" charset="0"/>
              </a:rPr>
              <a:t>Give </a:t>
            </a:r>
            <a:r>
              <a:rPr lang="en-US" sz="2000" dirty="0">
                <a:latin typeface="Garamond" panose="02020404030301010803" pitchFamily="18" charset="0"/>
              </a:rPr>
              <a:t>legal service to persons who satisfy the criteria laid down under this Act.</a:t>
            </a:r>
          </a:p>
          <a:p>
            <a:pPr marL="800100" lvl="1" indent="-342900">
              <a:buFontTx/>
              <a:buChar char="-"/>
            </a:pPr>
            <a:r>
              <a:rPr lang="en-US" sz="2000" dirty="0" smtClean="0">
                <a:latin typeface="Garamond" panose="02020404030301010803" pitchFamily="18" charset="0"/>
              </a:rPr>
              <a:t>Conduct </a:t>
            </a:r>
            <a:r>
              <a:rPr lang="en-US" sz="2000" dirty="0" err="1">
                <a:latin typeface="Garamond" panose="02020404030301010803" pitchFamily="18" charset="0"/>
              </a:rPr>
              <a:t>Lok</a:t>
            </a:r>
            <a:r>
              <a:rPr lang="en-US" sz="2000" dirty="0">
                <a:latin typeface="Garamond" panose="02020404030301010803" pitchFamily="18" charset="0"/>
              </a:rPr>
              <a:t> </a:t>
            </a:r>
            <a:r>
              <a:rPr lang="en-US" sz="2000" dirty="0" err="1">
                <a:latin typeface="Garamond" panose="02020404030301010803" pitchFamily="18" charset="0"/>
              </a:rPr>
              <a:t>Adalats</a:t>
            </a:r>
            <a:r>
              <a:rPr lang="en-US" sz="2000" dirty="0">
                <a:latin typeface="Garamond" panose="02020404030301010803" pitchFamily="18" charset="0"/>
              </a:rPr>
              <a:t>, including </a:t>
            </a:r>
            <a:r>
              <a:rPr lang="en-US" sz="2000" dirty="0" err="1">
                <a:latin typeface="Garamond" panose="02020404030301010803" pitchFamily="18" charset="0"/>
              </a:rPr>
              <a:t>Lok</a:t>
            </a:r>
            <a:r>
              <a:rPr lang="en-US" sz="2000" dirty="0">
                <a:latin typeface="Garamond" panose="02020404030301010803" pitchFamily="18" charset="0"/>
              </a:rPr>
              <a:t> </a:t>
            </a:r>
            <a:r>
              <a:rPr lang="en-US" sz="2000" dirty="0" err="1">
                <a:latin typeface="Garamond" panose="02020404030301010803" pitchFamily="18" charset="0"/>
              </a:rPr>
              <a:t>Adalats</a:t>
            </a:r>
            <a:r>
              <a:rPr lang="en-US" sz="2000" dirty="0">
                <a:latin typeface="Garamond" panose="02020404030301010803" pitchFamily="18" charset="0"/>
              </a:rPr>
              <a:t> for High Court cases.</a:t>
            </a:r>
          </a:p>
          <a:p>
            <a:pPr marL="800100" lvl="1" indent="-342900">
              <a:buFontTx/>
              <a:buChar char="-"/>
            </a:pPr>
            <a:r>
              <a:rPr lang="en-US" sz="2000" dirty="0" smtClean="0">
                <a:latin typeface="Garamond" panose="02020404030301010803" pitchFamily="18" charset="0"/>
              </a:rPr>
              <a:t>Undertake </a:t>
            </a:r>
            <a:r>
              <a:rPr lang="en-US" sz="2000" dirty="0">
                <a:latin typeface="Garamond" panose="02020404030301010803" pitchFamily="18" charset="0"/>
              </a:rPr>
              <a:t>preventive and strategic legal aid programmes; and</a:t>
            </a:r>
          </a:p>
          <a:p>
            <a:pPr marL="800100" lvl="1" indent="-342900">
              <a:buFontTx/>
              <a:buChar char="-"/>
            </a:pPr>
            <a:r>
              <a:rPr lang="en-US" sz="2000" dirty="0" smtClean="0">
                <a:latin typeface="Garamond" panose="02020404030301010803" pitchFamily="18" charset="0"/>
              </a:rPr>
              <a:t>Perform </a:t>
            </a:r>
            <a:r>
              <a:rPr lang="en-US" sz="2000" dirty="0">
                <a:latin typeface="Garamond" panose="02020404030301010803" pitchFamily="18" charset="0"/>
              </a:rPr>
              <a:t>such other functions as the State Authority may, in consultation with the Central Authority, fix by regulations</a:t>
            </a: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7353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812872" y="834657"/>
            <a:ext cx="7500938" cy="1800493"/>
          </a:xfrm>
          <a:prstGeom prst="rect">
            <a:avLst/>
          </a:prstGeom>
        </p:spPr>
        <p:txBody>
          <a:bodyPr wrap="square">
            <a:spAutoFit/>
          </a:bodyPr>
          <a:lstStyle/>
          <a:p>
            <a:pPr algn="just"/>
            <a:r>
              <a:rPr lang="en-US" sz="2000" b="1" dirty="0" smtClean="0">
                <a:latin typeface="Garamond" panose="02020404030301010803" pitchFamily="18" charset="0"/>
              </a:rPr>
              <a:t>Section 9 – District Legal Services Authorities</a:t>
            </a:r>
          </a:p>
          <a:p>
            <a:pPr algn="just"/>
            <a:endParaRPr lang="en-US" sz="1200" b="1" dirty="0">
              <a:latin typeface="Garamond" panose="02020404030301010803" pitchFamily="18" charset="0"/>
            </a:endParaRPr>
          </a:p>
          <a:p>
            <a:pPr marL="342900" indent="-342900">
              <a:buFontTx/>
              <a:buChar char="-"/>
            </a:pPr>
            <a:r>
              <a:rPr lang="en-US" sz="2000" dirty="0" smtClean="0">
                <a:latin typeface="Garamond" panose="02020404030301010803" pitchFamily="18" charset="0"/>
              </a:rPr>
              <a:t>District judge will be its chairman</a:t>
            </a:r>
          </a:p>
          <a:p>
            <a:pPr marL="342900" indent="-342900">
              <a:buFontTx/>
              <a:buChar char="-"/>
            </a:pPr>
            <a:r>
              <a:rPr lang="en-US" sz="2000" dirty="0" smtClean="0">
                <a:latin typeface="Garamond" panose="02020404030301010803" pitchFamily="18" charset="0"/>
              </a:rPr>
              <a:t>Other officers and employees</a:t>
            </a:r>
          </a:p>
          <a:p>
            <a:pPr marL="342900" indent="-342900">
              <a:buFontTx/>
              <a:buChar char="-"/>
            </a:pPr>
            <a:r>
              <a:rPr lang="en-US" sz="2000" dirty="0" smtClean="0">
                <a:latin typeface="Garamond" panose="02020404030301010803" pitchFamily="18" charset="0"/>
              </a:rPr>
              <a:t>Member Secretary</a:t>
            </a:r>
          </a:p>
          <a:p>
            <a:pPr marL="342900" indent="-342900">
              <a:buFontTx/>
              <a:buChar char="-"/>
            </a:pPr>
            <a:endParaRPr lang="en-US" sz="2000"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7877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15</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812872" y="838200"/>
            <a:ext cx="7500938" cy="4570482"/>
          </a:xfrm>
          <a:prstGeom prst="rect">
            <a:avLst/>
          </a:prstGeom>
        </p:spPr>
        <p:txBody>
          <a:bodyPr wrap="square">
            <a:spAutoFit/>
          </a:bodyPr>
          <a:lstStyle/>
          <a:p>
            <a:pPr algn="just"/>
            <a:r>
              <a:rPr lang="en-US" sz="2000" b="1" dirty="0" smtClean="0">
                <a:latin typeface="Garamond" panose="02020404030301010803" pitchFamily="18" charset="0"/>
              </a:rPr>
              <a:t>Section 10 – Functions of District Authority</a:t>
            </a:r>
          </a:p>
          <a:p>
            <a:pPr algn="just"/>
            <a:endParaRPr lang="en-US" sz="1200" b="1" dirty="0">
              <a:latin typeface="Garamond" panose="02020404030301010803" pitchFamily="18" charset="0"/>
            </a:endParaRPr>
          </a:p>
          <a:p>
            <a:pPr marL="342900" indent="-342900">
              <a:buFontTx/>
              <a:buChar char="-"/>
            </a:pPr>
            <a:r>
              <a:rPr lang="en-US" sz="2000" dirty="0" smtClean="0">
                <a:latin typeface="Garamond" panose="02020404030301010803" pitchFamily="18" charset="0"/>
              </a:rPr>
              <a:t>It </a:t>
            </a:r>
            <a:r>
              <a:rPr lang="en-US" sz="2000" dirty="0">
                <a:latin typeface="Garamond" panose="02020404030301010803" pitchFamily="18" charset="0"/>
              </a:rPr>
              <a:t>shall be the duty of every District Authority to perform such of the functions of the State Authority in the District as may be delegated to it from time to time by the State Authority</a:t>
            </a:r>
            <a:r>
              <a:rPr lang="en-US" sz="2000" dirty="0" smtClean="0">
                <a:latin typeface="Garamond" panose="02020404030301010803" pitchFamily="18" charset="0"/>
              </a:rPr>
              <a:t>.</a:t>
            </a:r>
          </a:p>
          <a:p>
            <a:pPr marL="342900" indent="-342900">
              <a:buFontTx/>
              <a:buChar char="-"/>
            </a:pPr>
            <a:endParaRPr lang="en-US" sz="1200" dirty="0">
              <a:latin typeface="Garamond" panose="02020404030301010803" pitchFamily="18" charset="0"/>
            </a:endParaRPr>
          </a:p>
          <a:p>
            <a:pPr marL="342900" indent="-342900">
              <a:buFontTx/>
              <a:buChar char="-"/>
            </a:pPr>
            <a:r>
              <a:rPr lang="en-US" sz="2000" dirty="0" smtClean="0">
                <a:latin typeface="Garamond" panose="02020404030301010803" pitchFamily="18" charset="0"/>
              </a:rPr>
              <a:t>Without </a:t>
            </a:r>
            <a:r>
              <a:rPr lang="en-US" sz="2000" dirty="0">
                <a:latin typeface="Garamond" panose="02020404030301010803" pitchFamily="18" charset="0"/>
              </a:rPr>
              <a:t>prejudice to the generality of the functions referred to in sub-section (1) the District Authority may perform all or any of the following functions, namely:-</a:t>
            </a:r>
          </a:p>
          <a:p>
            <a:pPr marL="800100" lvl="1" indent="-342900">
              <a:buFontTx/>
              <a:buChar char="-"/>
            </a:pPr>
            <a:r>
              <a:rPr lang="en-US" sz="2000" dirty="0" smtClean="0">
                <a:latin typeface="Garamond" panose="02020404030301010803" pitchFamily="18" charset="0"/>
              </a:rPr>
              <a:t>Co-ordinate </a:t>
            </a:r>
            <a:r>
              <a:rPr lang="en-US" sz="2000" dirty="0">
                <a:latin typeface="Garamond" panose="02020404030301010803" pitchFamily="18" charset="0"/>
              </a:rPr>
              <a:t>the activities of the </a:t>
            </a:r>
            <a:r>
              <a:rPr lang="en-US" sz="2000" dirty="0" err="1" smtClean="0">
                <a:latin typeface="Garamond" panose="02020404030301010803" pitchFamily="18" charset="0"/>
              </a:rPr>
              <a:t>Taluka</a:t>
            </a:r>
            <a:r>
              <a:rPr lang="en-US" sz="2000" dirty="0" smtClean="0">
                <a:latin typeface="Garamond" panose="02020404030301010803" pitchFamily="18" charset="0"/>
              </a:rPr>
              <a:t> </a:t>
            </a:r>
            <a:r>
              <a:rPr lang="en-US" sz="2000" dirty="0">
                <a:latin typeface="Garamond" panose="02020404030301010803" pitchFamily="18" charset="0"/>
              </a:rPr>
              <a:t>Legal Services Committee and other legal services in the District.</a:t>
            </a:r>
          </a:p>
          <a:p>
            <a:pPr marL="800100" lvl="1" indent="-342900">
              <a:buFontTx/>
              <a:buChar char="-"/>
            </a:pPr>
            <a:r>
              <a:rPr lang="en-US" sz="2000" dirty="0" err="1" smtClean="0">
                <a:latin typeface="Garamond" panose="02020404030301010803" pitchFamily="18" charset="0"/>
              </a:rPr>
              <a:t>Organise</a:t>
            </a:r>
            <a:r>
              <a:rPr lang="en-US" sz="2000" dirty="0" smtClean="0">
                <a:latin typeface="Garamond" panose="02020404030301010803" pitchFamily="18" charset="0"/>
              </a:rPr>
              <a:t> </a:t>
            </a:r>
            <a:r>
              <a:rPr lang="en-US" sz="2000" dirty="0" err="1">
                <a:latin typeface="Garamond" panose="02020404030301010803" pitchFamily="18" charset="0"/>
              </a:rPr>
              <a:t>Lok</a:t>
            </a:r>
            <a:r>
              <a:rPr lang="en-US" sz="2000" dirty="0">
                <a:latin typeface="Garamond" panose="02020404030301010803" pitchFamily="18" charset="0"/>
              </a:rPr>
              <a:t> </a:t>
            </a:r>
            <a:r>
              <a:rPr lang="en-US" sz="2000" dirty="0" err="1">
                <a:latin typeface="Garamond" panose="02020404030301010803" pitchFamily="18" charset="0"/>
              </a:rPr>
              <a:t>Adalats</a:t>
            </a:r>
            <a:r>
              <a:rPr lang="en-US" sz="2000" dirty="0">
                <a:latin typeface="Garamond" panose="02020404030301010803" pitchFamily="18" charset="0"/>
              </a:rPr>
              <a:t> within the Districts; and</a:t>
            </a:r>
          </a:p>
          <a:p>
            <a:pPr marL="800100" lvl="1" indent="-342900">
              <a:buFontTx/>
              <a:buChar char="-"/>
            </a:pPr>
            <a:r>
              <a:rPr lang="en-US" sz="2000" dirty="0" smtClean="0">
                <a:latin typeface="Garamond" panose="02020404030301010803" pitchFamily="18" charset="0"/>
              </a:rPr>
              <a:t>Perform </a:t>
            </a:r>
            <a:r>
              <a:rPr lang="en-US" sz="2000" dirty="0">
                <a:latin typeface="Garamond" panose="02020404030301010803" pitchFamily="18" charset="0"/>
              </a:rPr>
              <a:t>such other functions as the State Authority may fix by </a:t>
            </a:r>
            <a:r>
              <a:rPr lang="en-US" sz="2000" dirty="0" smtClean="0">
                <a:latin typeface="Garamond" panose="02020404030301010803" pitchFamily="18" charset="0"/>
              </a:rPr>
              <a:t>regulations</a:t>
            </a:r>
            <a:r>
              <a:rPr lang="en-US" sz="2000" dirty="0">
                <a:latin typeface="Garamond" panose="02020404030301010803" pitchFamily="18" charset="0"/>
              </a:rPr>
              <a:t>.</a:t>
            </a:r>
          </a:p>
          <a:p>
            <a:pPr marL="342900" indent="-342900">
              <a:buFontTx/>
              <a:buChar char="-"/>
            </a:pPr>
            <a:endParaRPr lang="en-US" sz="2000"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539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16</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53990" y="803671"/>
            <a:ext cx="7500938" cy="5278368"/>
          </a:xfrm>
          <a:prstGeom prst="rect">
            <a:avLst/>
          </a:prstGeom>
        </p:spPr>
        <p:txBody>
          <a:bodyPr wrap="square">
            <a:spAutoFit/>
          </a:bodyPr>
          <a:lstStyle/>
          <a:p>
            <a:pPr algn="just"/>
            <a:r>
              <a:rPr lang="en-US" sz="2000" b="1" dirty="0" smtClean="0">
                <a:latin typeface="Garamond" panose="02020404030301010803" pitchFamily="18" charset="0"/>
              </a:rPr>
              <a:t>Section 12 – Criteria for giving legal services</a:t>
            </a:r>
          </a:p>
          <a:p>
            <a:pPr algn="just"/>
            <a:endParaRPr lang="en-US" sz="1200" b="1" dirty="0">
              <a:latin typeface="Garamond" panose="02020404030301010803" pitchFamily="18" charset="0"/>
            </a:endParaRPr>
          </a:p>
          <a:p>
            <a:pPr algn="just"/>
            <a:r>
              <a:rPr lang="en-US" dirty="0">
                <a:latin typeface="Garamond" panose="02020404030301010803" pitchFamily="18" charset="0"/>
              </a:rPr>
              <a:t>Every person who has to file or defend a case shall be entitled to legal services under this Act if that person is :-</a:t>
            </a:r>
          </a:p>
          <a:p>
            <a:pPr algn="just"/>
            <a:r>
              <a:rPr lang="en-US" dirty="0">
                <a:latin typeface="Garamond" panose="02020404030301010803" pitchFamily="18" charset="0"/>
              </a:rPr>
              <a:t>(a) A member of a Scheduled Caste or Scheduled Tribe.</a:t>
            </a:r>
          </a:p>
          <a:p>
            <a:pPr algn="just"/>
            <a:r>
              <a:rPr lang="en-US" dirty="0">
                <a:latin typeface="Garamond" panose="02020404030301010803" pitchFamily="18" charset="0"/>
              </a:rPr>
              <a:t>(b) A victim of trafficking in human beings or beggar as referred to in Article 23 of the Constitution.</a:t>
            </a:r>
          </a:p>
          <a:p>
            <a:pPr algn="just"/>
            <a:r>
              <a:rPr lang="en-US" dirty="0">
                <a:latin typeface="Garamond" panose="02020404030301010803" pitchFamily="18" charset="0"/>
              </a:rPr>
              <a:t>(c) A woman or a child.</a:t>
            </a:r>
          </a:p>
          <a:p>
            <a:pPr algn="just"/>
            <a:r>
              <a:rPr lang="en-US" dirty="0">
                <a:latin typeface="Garamond" panose="02020404030301010803" pitchFamily="18" charset="0"/>
              </a:rPr>
              <a:t>(d) A mentally ill or otherwise disabled person.</a:t>
            </a:r>
          </a:p>
          <a:p>
            <a:pPr algn="just"/>
            <a:r>
              <a:rPr lang="en-US" dirty="0">
                <a:latin typeface="Garamond" panose="02020404030301010803" pitchFamily="18" charset="0"/>
              </a:rPr>
              <a:t>(e) A person under circumstances of undeserved want such as being a victim of a mass disaster, ethnic violence, caste atrocity, flood, drought, earthquake or industrial disaster or</a:t>
            </a:r>
          </a:p>
          <a:p>
            <a:pPr algn="just"/>
            <a:r>
              <a:rPr lang="en-US" dirty="0">
                <a:latin typeface="Garamond" panose="02020404030301010803" pitchFamily="18" charset="0"/>
              </a:rPr>
              <a:t>(f) An industrial workman or</a:t>
            </a:r>
          </a:p>
          <a:p>
            <a:pPr algn="just"/>
            <a:r>
              <a:rPr lang="en-US" dirty="0">
                <a:latin typeface="Garamond" panose="02020404030301010803" pitchFamily="18" charset="0"/>
              </a:rPr>
              <a:t>(g) In custody, including custody in a protective home within the meaning of clause (g) of Section 2 of the Immoral Traffic (Prevention) Act, 1956(104 of 1956); or in a juvenile home within the meaning of clause(j) of Section 2 of the Juvenile Justice Act, 1986 (53 of 1986); or in a psychiatric hospital or psychiatric nursing home within the meaning of clause (g) of Section 2 of the Mental Health Act, 1987(14 of 1987) </a:t>
            </a:r>
            <a:r>
              <a:rPr lang="en-US" dirty="0" smtClean="0">
                <a:latin typeface="Garamond" panose="02020404030301010803" pitchFamily="18" charset="0"/>
              </a:rPr>
              <a:t>or</a:t>
            </a:r>
            <a:endParaRPr lang="en-US" dirty="0">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010400" y="6400800"/>
            <a:ext cx="914400" cy="307777"/>
          </a:xfrm>
          <a:prstGeom prst="rect">
            <a:avLst/>
          </a:prstGeom>
          <a:noFill/>
        </p:spPr>
        <p:txBody>
          <a:bodyPr wrap="square" rtlCol="0">
            <a:spAutoFit/>
          </a:bodyPr>
          <a:lstStyle/>
          <a:p>
            <a:pPr algn="ctr"/>
            <a:r>
              <a:rPr lang="en-US" sz="1400" dirty="0" smtClean="0"/>
              <a:t>Cont..</a:t>
            </a:r>
            <a:endParaRPr lang="en-US" sz="1400" dirty="0"/>
          </a:p>
        </p:txBody>
      </p:sp>
    </p:spTree>
    <p:extLst>
      <p:ext uri="{BB962C8B-B14F-4D97-AF65-F5344CB8AC3E}">
        <p14:creationId xmlns:p14="http://schemas.microsoft.com/office/powerpoint/2010/main" val="2933672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17</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804851" y="827554"/>
            <a:ext cx="7500938" cy="3170099"/>
          </a:xfrm>
          <a:prstGeom prst="rect">
            <a:avLst/>
          </a:prstGeom>
        </p:spPr>
        <p:txBody>
          <a:bodyPr wrap="square">
            <a:spAutoFit/>
          </a:bodyPr>
          <a:lstStyle/>
          <a:p>
            <a:r>
              <a:rPr lang="en-US" sz="2000" b="1" dirty="0" smtClean="0">
                <a:latin typeface="Garamond" panose="02020404030301010803" pitchFamily="18" charset="0"/>
              </a:rPr>
              <a:t>Section 12 – Criteria for giving legal services</a:t>
            </a:r>
          </a:p>
          <a:p>
            <a:endParaRPr lang="en-US" sz="1900" b="1" dirty="0">
              <a:latin typeface="Garamond" panose="02020404030301010803" pitchFamily="18" charset="0"/>
            </a:endParaRPr>
          </a:p>
          <a:p>
            <a:r>
              <a:rPr lang="en-US" dirty="0" smtClean="0">
                <a:latin typeface="Garamond" panose="02020404030301010803" pitchFamily="18" charset="0"/>
              </a:rPr>
              <a:t>(</a:t>
            </a:r>
            <a:r>
              <a:rPr lang="en-US" dirty="0">
                <a:latin typeface="Garamond" panose="02020404030301010803" pitchFamily="18" charset="0"/>
              </a:rPr>
              <a:t>h) In receipt of annual income less than </a:t>
            </a:r>
            <a:r>
              <a:rPr lang="en-US" dirty="0" err="1" smtClean="0">
                <a:latin typeface="Garamond" panose="02020404030301010803" pitchFamily="18" charset="0"/>
              </a:rPr>
              <a:t>Rs</a:t>
            </a:r>
            <a:r>
              <a:rPr lang="en-US" dirty="0" smtClean="0">
                <a:latin typeface="Garamond" panose="02020404030301010803" pitchFamily="18" charset="0"/>
              </a:rPr>
              <a:t>. 9,000 or </a:t>
            </a:r>
            <a:r>
              <a:rPr lang="en-US" dirty="0">
                <a:latin typeface="Garamond" panose="02020404030301010803" pitchFamily="18" charset="0"/>
              </a:rPr>
              <a:t>such other higher amount as may be prescribed by the State Government, if the case is before a court other than the Supreme Court, </a:t>
            </a:r>
            <a:endParaRPr lang="en-US" dirty="0" smtClean="0">
              <a:latin typeface="Garamond" panose="02020404030301010803" pitchFamily="18" charset="0"/>
            </a:endParaRPr>
          </a:p>
          <a:p>
            <a:endParaRPr lang="en-US" dirty="0">
              <a:latin typeface="Garamond" panose="02020404030301010803" pitchFamily="18" charset="0"/>
            </a:endParaRPr>
          </a:p>
          <a:p>
            <a:r>
              <a:rPr lang="en-US" dirty="0" smtClean="0">
                <a:latin typeface="Garamond" panose="02020404030301010803" pitchFamily="18" charset="0"/>
              </a:rPr>
              <a:t>and </a:t>
            </a:r>
            <a:r>
              <a:rPr lang="en-US" dirty="0">
                <a:latin typeface="Garamond" panose="02020404030301010803" pitchFamily="18" charset="0"/>
              </a:rPr>
              <a:t>less than </a:t>
            </a:r>
            <a:r>
              <a:rPr lang="en-US" dirty="0" err="1" smtClean="0">
                <a:latin typeface="Garamond" panose="02020404030301010803" pitchFamily="18" charset="0"/>
              </a:rPr>
              <a:t>Rs</a:t>
            </a:r>
            <a:r>
              <a:rPr lang="en-US" dirty="0" smtClean="0">
                <a:latin typeface="Garamond" panose="02020404030301010803" pitchFamily="18" charset="0"/>
              </a:rPr>
              <a:t>. 12,000</a:t>
            </a:r>
            <a:r>
              <a:rPr lang="en-US" dirty="0">
                <a:latin typeface="Garamond" panose="02020404030301010803" pitchFamily="18" charset="0"/>
              </a:rPr>
              <a:t> or such other higher amount as may be prescribed by the Central </a:t>
            </a:r>
            <a:r>
              <a:rPr lang="en-US" dirty="0" smtClean="0">
                <a:latin typeface="Garamond" panose="02020404030301010803" pitchFamily="18" charset="0"/>
              </a:rPr>
              <a:t> Government</a:t>
            </a:r>
            <a:r>
              <a:rPr lang="en-US" dirty="0">
                <a:latin typeface="Garamond" panose="02020404030301010803" pitchFamily="18" charset="0"/>
              </a:rPr>
              <a:t>, if the case is before the Supreme Court</a:t>
            </a:r>
            <a:r>
              <a:rPr lang="en-US" dirty="0" smtClean="0">
                <a:latin typeface="Garamond" panose="02020404030301010803" pitchFamily="18" charset="0"/>
              </a:rPr>
              <a:t>.</a:t>
            </a:r>
          </a:p>
          <a:p>
            <a:r>
              <a:rPr lang="en-US" dirty="0" smtClean="0">
                <a:latin typeface="Garamond" panose="02020404030301010803" pitchFamily="18" charset="0"/>
              </a:rPr>
              <a:t>….Annual income less than </a:t>
            </a:r>
            <a:r>
              <a:rPr lang="en-US" dirty="0" err="1" smtClean="0">
                <a:latin typeface="Garamond" panose="02020404030301010803" pitchFamily="18" charset="0"/>
              </a:rPr>
              <a:t>Rs</a:t>
            </a:r>
            <a:r>
              <a:rPr lang="en-US" dirty="0" smtClean="0">
                <a:latin typeface="Garamond" panose="02020404030301010803" pitchFamily="18" charset="0"/>
              </a:rPr>
              <a:t>. 5 Lakh </a:t>
            </a:r>
            <a:r>
              <a:rPr lang="en-US" dirty="0">
                <a:latin typeface="Garamond" panose="02020404030301010803" pitchFamily="18" charset="0"/>
              </a:rPr>
              <a:t>(http://www.sclsc.nic.in/legal_services/100015)</a:t>
            </a:r>
          </a:p>
          <a:p>
            <a:endParaRPr lang="en-US"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615950" y="113321"/>
            <a:ext cx="914400" cy="307777"/>
          </a:xfrm>
          <a:prstGeom prst="rect">
            <a:avLst/>
          </a:prstGeom>
          <a:noFill/>
        </p:spPr>
        <p:txBody>
          <a:bodyPr wrap="square" rtlCol="0">
            <a:spAutoFit/>
          </a:bodyPr>
          <a:lstStyle/>
          <a:p>
            <a:pPr algn="ctr"/>
            <a:r>
              <a:rPr lang="en-US" sz="1400" dirty="0" smtClean="0"/>
              <a:t>Cont..</a:t>
            </a:r>
            <a:endParaRPr lang="en-US" sz="1400" dirty="0"/>
          </a:p>
        </p:txBody>
      </p:sp>
    </p:spTree>
    <p:extLst>
      <p:ext uri="{BB962C8B-B14F-4D97-AF65-F5344CB8AC3E}">
        <p14:creationId xmlns:p14="http://schemas.microsoft.com/office/powerpoint/2010/main" val="34340504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18</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90600"/>
            <a:ext cx="7500938" cy="2908489"/>
          </a:xfrm>
          <a:prstGeom prst="rect">
            <a:avLst/>
          </a:prstGeom>
        </p:spPr>
        <p:txBody>
          <a:bodyPr wrap="square">
            <a:spAutoFit/>
          </a:bodyPr>
          <a:lstStyle/>
          <a:p>
            <a:r>
              <a:rPr lang="en-US" sz="2000" b="1" dirty="0" smtClean="0">
                <a:latin typeface="Garamond" panose="02020404030301010803" pitchFamily="18" charset="0"/>
              </a:rPr>
              <a:t>Section 13 – Entitlement to legal services</a:t>
            </a:r>
          </a:p>
          <a:p>
            <a:pPr algn="just"/>
            <a:endParaRPr lang="en-US" sz="1900" b="1" dirty="0">
              <a:latin typeface="Garamond" panose="02020404030301010803" pitchFamily="18" charset="0"/>
            </a:endParaRPr>
          </a:p>
          <a:p>
            <a:pPr algn="just"/>
            <a:r>
              <a:rPr lang="en-US" dirty="0" smtClean="0">
                <a:latin typeface="Garamond" panose="02020404030301010803" pitchFamily="18" charset="0"/>
              </a:rPr>
              <a:t>(1) Persons </a:t>
            </a:r>
            <a:r>
              <a:rPr lang="en-US" dirty="0">
                <a:latin typeface="Garamond" panose="02020404030301010803" pitchFamily="18" charset="0"/>
              </a:rPr>
              <a:t>who satisfy all or any of the criteria specified in </a:t>
            </a:r>
            <a:r>
              <a:rPr lang="en-US" b="1" dirty="0">
                <a:latin typeface="Garamond" panose="02020404030301010803" pitchFamily="18" charset="0"/>
              </a:rPr>
              <a:t>Section 12 </a:t>
            </a:r>
            <a:r>
              <a:rPr lang="en-US" dirty="0">
                <a:latin typeface="Garamond" panose="02020404030301010803" pitchFamily="18" charset="0"/>
              </a:rPr>
              <a:t>shall be entitled to receive legal services provided that the concerned Authority is satisfied that such person has a prima-facie case to prosecute or to defend</a:t>
            </a:r>
            <a:r>
              <a:rPr lang="en-US" dirty="0" smtClean="0">
                <a:latin typeface="Garamond" panose="02020404030301010803" pitchFamily="18" charset="0"/>
              </a:rPr>
              <a:t>.</a:t>
            </a:r>
          </a:p>
          <a:p>
            <a:pPr algn="just"/>
            <a:endParaRPr lang="en-US" dirty="0">
              <a:latin typeface="Garamond" panose="02020404030301010803" pitchFamily="18" charset="0"/>
            </a:endParaRPr>
          </a:p>
          <a:p>
            <a:pPr algn="just"/>
            <a:r>
              <a:rPr lang="en-US" dirty="0">
                <a:latin typeface="Garamond" panose="02020404030301010803" pitchFamily="18" charset="0"/>
              </a:rPr>
              <a:t>(2) An affidavit made by a person as to his income may be regarded as sufficient for making him eligible to the entitlement of legal services under this Act unless the concerned Authority has reason to disbelieve such affidavit.</a:t>
            </a: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2022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19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14400"/>
            <a:ext cx="7500938" cy="2215991"/>
          </a:xfrm>
          <a:prstGeom prst="rect">
            <a:avLst/>
          </a:prstGeom>
        </p:spPr>
        <p:txBody>
          <a:bodyPr wrap="square">
            <a:spAutoFit/>
          </a:bodyPr>
          <a:lstStyle/>
          <a:p>
            <a:r>
              <a:rPr lang="en-US" sz="2000" b="1" dirty="0" smtClean="0">
                <a:latin typeface="Garamond" panose="02020404030301010803" pitchFamily="18" charset="0"/>
              </a:rPr>
              <a:t>Section 15 – National Legal Aid Fund</a:t>
            </a:r>
          </a:p>
          <a:p>
            <a:endParaRPr lang="en-US" sz="2000" b="1" dirty="0" smtClean="0">
              <a:latin typeface="Garamond" panose="02020404030301010803" pitchFamily="18" charset="0"/>
            </a:endParaRPr>
          </a:p>
          <a:p>
            <a:r>
              <a:rPr lang="en-US" sz="2000" b="1" dirty="0">
                <a:latin typeface="Garamond" panose="02020404030301010803" pitchFamily="18" charset="0"/>
              </a:rPr>
              <a:t>Section </a:t>
            </a:r>
            <a:r>
              <a:rPr lang="en-US" sz="2000" b="1" dirty="0" smtClean="0">
                <a:latin typeface="Garamond" panose="02020404030301010803" pitchFamily="18" charset="0"/>
              </a:rPr>
              <a:t>16 </a:t>
            </a:r>
            <a:r>
              <a:rPr lang="en-US" sz="2000" b="1" dirty="0">
                <a:latin typeface="Garamond" panose="02020404030301010803" pitchFamily="18" charset="0"/>
              </a:rPr>
              <a:t>– </a:t>
            </a:r>
            <a:r>
              <a:rPr lang="en-US" sz="2000" b="1" dirty="0" smtClean="0">
                <a:latin typeface="Garamond" panose="02020404030301010803" pitchFamily="18" charset="0"/>
              </a:rPr>
              <a:t>State </a:t>
            </a:r>
            <a:r>
              <a:rPr lang="en-US" sz="2000" b="1" dirty="0">
                <a:latin typeface="Garamond" panose="02020404030301010803" pitchFamily="18" charset="0"/>
              </a:rPr>
              <a:t>Legal Aid Fund</a:t>
            </a:r>
          </a:p>
          <a:p>
            <a:endParaRPr lang="en-US" sz="2000" b="1" dirty="0" smtClean="0">
              <a:latin typeface="Garamond" panose="02020404030301010803" pitchFamily="18" charset="0"/>
            </a:endParaRPr>
          </a:p>
          <a:p>
            <a:r>
              <a:rPr lang="en-US" sz="2000" b="1" dirty="0">
                <a:latin typeface="Garamond" panose="02020404030301010803" pitchFamily="18" charset="0"/>
              </a:rPr>
              <a:t>Section </a:t>
            </a:r>
            <a:r>
              <a:rPr lang="en-US" sz="2000" b="1" dirty="0" smtClean="0">
                <a:latin typeface="Garamond" panose="02020404030301010803" pitchFamily="18" charset="0"/>
              </a:rPr>
              <a:t>17 </a:t>
            </a:r>
            <a:r>
              <a:rPr lang="en-US" sz="2000" b="1" dirty="0">
                <a:latin typeface="Garamond" panose="02020404030301010803" pitchFamily="18" charset="0"/>
              </a:rPr>
              <a:t>– </a:t>
            </a:r>
            <a:r>
              <a:rPr lang="en-US" sz="2000" b="1" dirty="0" smtClean="0">
                <a:latin typeface="Garamond" panose="02020404030301010803" pitchFamily="18" charset="0"/>
              </a:rPr>
              <a:t>District </a:t>
            </a:r>
            <a:r>
              <a:rPr lang="en-US" sz="2000" b="1" dirty="0">
                <a:latin typeface="Garamond" panose="02020404030301010803" pitchFamily="18" charset="0"/>
              </a:rPr>
              <a:t>Legal Aid Fund</a:t>
            </a:r>
          </a:p>
          <a:p>
            <a:endParaRPr lang="en-US" sz="1900" b="1" dirty="0">
              <a:latin typeface="Garamond" panose="02020404030301010803" pitchFamily="18" charset="0"/>
            </a:endParaRP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071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
        <p:nvSpPr>
          <p:cNvPr id="6" name="TextBox 5"/>
          <p:cNvSpPr txBox="1"/>
          <p:nvPr/>
        </p:nvSpPr>
        <p:spPr>
          <a:xfrm>
            <a:off x="762000" y="5334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Outline</a:t>
            </a:r>
            <a:endParaRPr lang="en-US" sz="2800" b="1" dirty="0">
              <a:solidFill>
                <a:srgbClr val="FF0000"/>
              </a:solidFill>
              <a:latin typeface="Garamond" panose="02020404030301010803" pitchFamily="18" charset="0"/>
            </a:endParaRPr>
          </a:p>
        </p:txBody>
      </p:sp>
      <p:sp>
        <p:nvSpPr>
          <p:cNvPr id="7" name="TextBox 6"/>
          <p:cNvSpPr txBox="1"/>
          <p:nvPr/>
        </p:nvSpPr>
        <p:spPr>
          <a:xfrm>
            <a:off x="762000" y="1143000"/>
            <a:ext cx="7543800" cy="892552"/>
          </a:xfrm>
          <a:prstGeom prst="rect">
            <a:avLst/>
          </a:prstGeom>
          <a:noFill/>
        </p:spPr>
        <p:txBody>
          <a:bodyPr wrap="square" rtlCol="0">
            <a:spAutoFit/>
          </a:bodyPr>
          <a:lstStyle/>
          <a:p>
            <a:pPr algn="just"/>
            <a:r>
              <a:rPr lang="en-US" sz="2600" b="1" dirty="0" smtClean="0">
                <a:latin typeface="Garamond" panose="02020404030301010803" pitchFamily="18" charset="0"/>
              </a:rPr>
              <a:t>1. Legal Services Authorities Act, 1987</a:t>
            </a:r>
          </a:p>
          <a:p>
            <a:pPr algn="just"/>
            <a:r>
              <a:rPr lang="en-US" sz="2600" b="1" dirty="0" smtClean="0">
                <a:latin typeface="Garamond" panose="02020404030301010803" pitchFamily="18" charset="0"/>
              </a:rPr>
              <a:t>2. Other Rules &amp; Regulations</a:t>
            </a:r>
            <a:endParaRPr lang="en-US" sz="2600" b="1"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65835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20</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90600"/>
            <a:ext cx="7500938" cy="2662267"/>
          </a:xfrm>
          <a:prstGeom prst="rect">
            <a:avLst/>
          </a:prstGeom>
        </p:spPr>
        <p:txBody>
          <a:bodyPr wrap="square">
            <a:spAutoFit/>
          </a:bodyPr>
          <a:lstStyle/>
          <a:p>
            <a:r>
              <a:rPr lang="en-US" sz="2000" b="1" dirty="0" smtClean="0">
                <a:latin typeface="Garamond" panose="02020404030301010803" pitchFamily="18" charset="0"/>
              </a:rPr>
              <a:t>Section 19 – Organization of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smtClean="0">
              <a:latin typeface="Garamond" panose="02020404030301010803" pitchFamily="18" charset="0"/>
            </a:endParaRPr>
          </a:p>
          <a:p>
            <a:endParaRPr lang="en-US" sz="1900" b="1" dirty="0">
              <a:latin typeface="Garamond" panose="02020404030301010803" pitchFamily="18" charset="0"/>
            </a:endParaRPr>
          </a:p>
          <a:p>
            <a:pPr marL="342900" indent="-342900" algn="just">
              <a:buFontTx/>
              <a:buChar char="-"/>
            </a:pPr>
            <a:r>
              <a:rPr lang="en-US" dirty="0" smtClean="0">
                <a:latin typeface="Garamond" panose="02020404030301010803" pitchFamily="18" charset="0"/>
              </a:rPr>
              <a:t>Every </a:t>
            </a:r>
            <a:r>
              <a:rPr lang="en-US" dirty="0">
                <a:latin typeface="Garamond" panose="02020404030301010803" pitchFamily="18" charset="0"/>
              </a:rPr>
              <a:t>State Authority or District Authority or the Supreme Court Legal Services Committee or every High Court Legal Services Committee or, as the case may be, Taluk Legal Services Committee may </a:t>
            </a:r>
            <a:r>
              <a:rPr lang="en-US" dirty="0" err="1">
                <a:latin typeface="Garamond" panose="02020404030301010803" pitchFamily="18" charset="0"/>
              </a:rPr>
              <a:t>organise</a:t>
            </a:r>
            <a:r>
              <a:rPr lang="en-US" dirty="0">
                <a:latin typeface="Garamond" panose="02020404030301010803" pitchFamily="18" charset="0"/>
              </a:rPr>
              <a:t> </a:t>
            </a:r>
            <a:r>
              <a:rPr lang="en-US" dirty="0" err="1">
                <a:latin typeface="Garamond" panose="02020404030301010803" pitchFamily="18" charset="0"/>
              </a:rPr>
              <a:t>Lok</a:t>
            </a:r>
            <a:r>
              <a:rPr lang="en-US" dirty="0">
                <a:latin typeface="Garamond" panose="02020404030301010803" pitchFamily="18" charset="0"/>
              </a:rPr>
              <a:t> </a:t>
            </a:r>
            <a:r>
              <a:rPr lang="en-US" dirty="0" err="1">
                <a:latin typeface="Garamond" panose="02020404030301010803" pitchFamily="18" charset="0"/>
              </a:rPr>
              <a:t>Adalats</a:t>
            </a:r>
            <a:r>
              <a:rPr lang="en-US" dirty="0">
                <a:latin typeface="Garamond" panose="02020404030301010803" pitchFamily="18" charset="0"/>
              </a:rPr>
              <a:t> at such intervals and places and for exercising such jurisdiction and for such areas as it thinks fit</a:t>
            </a:r>
            <a:r>
              <a:rPr lang="en-US" dirty="0" smtClean="0">
                <a:latin typeface="Garamond" panose="02020404030301010803" pitchFamily="18" charset="0"/>
              </a:rPr>
              <a:t>.</a:t>
            </a:r>
          </a:p>
          <a:p>
            <a:pPr marL="342900" indent="-342900">
              <a:buFontTx/>
              <a:buChar char="-"/>
            </a:pPr>
            <a:endParaRPr lang="en-US" sz="2000" dirty="0">
              <a:latin typeface="Garamond" panose="02020404030301010803" pitchFamily="18" charset="0"/>
            </a:endParaRP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4066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21</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90600"/>
            <a:ext cx="7500938" cy="5278368"/>
          </a:xfrm>
          <a:prstGeom prst="rect">
            <a:avLst/>
          </a:prstGeom>
        </p:spPr>
        <p:txBody>
          <a:bodyPr wrap="square">
            <a:spAutoFit/>
          </a:bodyPr>
          <a:lstStyle/>
          <a:p>
            <a:r>
              <a:rPr lang="en-US" sz="2000" b="1" dirty="0" smtClean="0">
                <a:latin typeface="Garamond" panose="02020404030301010803" pitchFamily="18" charset="0"/>
              </a:rPr>
              <a:t>Section 20 – Cognizance of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smtClean="0">
              <a:latin typeface="Garamond" panose="02020404030301010803" pitchFamily="18" charset="0"/>
            </a:endParaRPr>
          </a:p>
          <a:p>
            <a:endParaRPr lang="en-US" sz="1900" b="1" dirty="0">
              <a:latin typeface="Garamond" panose="02020404030301010803" pitchFamily="18" charset="0"/>
            </a:endParaRPr>
          </a:p>
          <a:p>
            <a:pPr algn="just"/>
            <a:r>
              <a:rPr lang="en-US" sz="2000" dirty="0" smtClean="0">
                <a:latin typeface="Garamond" panose="02020404030301010803" pitchFamily="18" charset="0"/>
              </a:rPr>
              <a:t>The parties thereof agree </a:t>
            </a:r>
          </a:p>
          <a:p>
            <a:pPr algn="just"/>
            <a:endParaRPr lang="en-US" sz="1000" dirty="0" smtClean="0">
              <a:latin typeface="Garamond" panose="02020404030301010803" pitchFamily="18" charset="0"/>
            </a:endParaRPr>
          </a:p>
          <a:p>
            <a:pPr algn="just"/>
            <a:r>
              <a:rPr lang="en-US" sz="2000" dirty="0" smtClean="0">
                <a:latin typeface="Garamond" panose="02020404030301010803" pitchFamily="18" charset="0"/>
              </a:rPr>
              <a:t>or</a:t>
            </a:r>
          </a:p>
          <a:p>
            <a:pPr algn="just"/>
            <a:endParaRPr lang="en-US" sz="1000" dirty="0" smtClean="0">
              <a:latin typeface="Garamond" panose="02020404030301010803" pitchFamily="18" charset="0"/>
            </a:endParaRPr>
          </a:p>
          <a:p>
            <a:pPr algn="just"/>
            <a:r>
              <a:rPr lang="en-US" sz="2000" dirty="0" smtClean="0">
                <a:latin typeface="Garamond" panose="02020404030301010803" pitchFamily="18" charset="0"/>
              </a:rPr>
              <a:t>one of the parties thereof makes an application to the court, for referring the case to the </a:t>
            </a:r>
            <a:r>
              <a:rPr lang="en-US" sz="2000" dirty="0" err="1" smtClean="0">
                <a:latin typeface="Garamond" panose="02020404030301010803" pitchFamily="18" charset="0"/>
              </a:rPr>
              <a:t>lok</a:t>
            </a:r>
            <a:r>
              <a:rPr lang="en-US" sz="2000" dirty="0" smtClean="0">
                <a:latin typeface="Garamond" panose="02020404030301010803" pitchFamily="18" charset="0"/>
              </a:rPr>
              <a:t> </a:t>
            </a:r>
            <a:r>
              <a:rPr lang="en-US" sz="2000" dirty="0" err="1" smtClean="0">
                <a:latin typeface="Garamond" panose="02020404030301010803" pitchFamily="18" charset="0"/>
              </a:rPr>
              <a:t>adalat</a:t>
            </a:r>
            <a:r>
              <a:rPr lang="en-US" sz="2000" dirty="0" smtClean="0">
                <a:latin typeface="Garamond" panose="02020404030301010803" pitchFamily="18" charset="0"/>
              </a:rPr>
              <a:t> for settlement and if such court is prima facie satisfied that there are chances of such settlement </a:t>
            </a:r>
          </a:p>
          <a:p>
            <a:pPr algn="just"/>
            <a:endParaRPr lang="en-US" sz="1000" dirty="0" smtClean="0">
              <a:latin typeface="Garamond" panose="02020404030301010803" pitchFamily="18" charset="0"/>
            </a:endParaRPr>
          </a:p>
          <a:p>
            <a:pPr algn="just"/>
            <a:r>
              <a:rPr lang="en-US" sz="2000" dirty="0" smtClean="0">
                <a:latin typeface="Garamond" panose="02020404030301010803" pitchFamily="18" charset="0"/>
              </a:rPr>
              <a:t>or</a:t>
            </a:r>
          </a:p>
          <a:p>
            <a:pPr algn="just"/>
            <a:endParaRPr lang="en-US" sz="1000" dirty="0" smtClean="0">
              <a:latin typeface="Garamond" panose="02020404030301010803" pitchFamily="18" charset="0"/>
            </a:endParaRPr>
          </a:p>
          <a:p>
            <a:pPr algn="just"/>
            <a:r>
              <a:rPr lang="en-US" sz="2000" dirty="0" smtClean="0">
                <a:latin typeface="Garamond" panose="02020404030301010803" pitchFamily="18" charset="0"/>
              </a:rPr>
              <a:t>the court is satisfied that the matter is an appropriate one to be taken cognizance of by the </a:t>
            </a:r>
            <a:r>
              <a:rPr lang="en-US" sz="2000" dirty="0" err="1" smtClean="0">
                <a:latin typeface="Garamond" panose="02020404030301010803" pitchFamily="18" charset="0"/>
              </a:rPr>
              <a:t>lok</a:t>
            </a:r>
            <a:r>
              <a:rPr lang="en-US" sz="2000" dirty="0" smtClean="0">
                <a:latin typeface="Garamond" panose="02020404030301010803" pitchFamily="18" charset="0"/>
              </a:rPr>
              <a:t> </a:t>
            </a:r>
            <a:r>
              <a:rPr lang="en-US" sz="2000" dirty="0" err="1" smtClean="0">
                <a:latin typeface="Garamond" panose="02020404030301010803" pitchFamily="18" charset="0"/>
              </a:rPr>
              <a:t>adalat</a:t>
            </a:r>
            <a:r>
              <a:rPr lang="en-US" sz="2000" dirty="0" smtClean="0">
                <a:latin typeface="Garamond" panose="02020404030301010803" pitchFamily="18" charset="0"/>
              </a:rPr>
              <a:t>, the court shall refer the case to the </a:t>
            </a:r>
            <a:r>
              <a:rPr lang="en-US" sz="2000" dirty="0" err="1" smtClean="0">
                <a:latin typeface="Garamond" panose="02020404030301010803" pitchFamily="18" charset="0"/>
              </a:rPr>
              <a:t>lok</a:t>
            </a:r>
            <a:r>
              <a:rPr lang="en-US" sz="2000" dirty="0" smtClean="0">
                <a:latin typeface="Garamond" panose="02020404030301010803" pitchFamily="18" charset="0"/>
              </a:rPr>
              <a:t> </a:t>
            </a:r>
            <a:r>
              <a:rPr lang="en-US" sz="2000" dirty="0" err="1" smtClean="0">
                <a:latin typeface="Garamond" panose="02020404030301010803" pitchFamily="18" charset="0"/>
              </a:rPr>
              <a:t>adalat</a:t>
            </a:r>
            <a:r>
              <a:rPr lang="en-US" sz="2000" dirty="0" smtClean="0">
                <a:latin typeface="Garamond" panose="02020404030301010803" pitchFamily="18" charset="0"/>
              </a:rPr>
              <a:t>: provided the no case shall be referred to the </a:t>
            </a:r>
            <a:r>
              <a:rPr lang="en-US" sz="2000" dirty="0" err="1" smtClean="0">
                <a:latin typeface="Garamond" panose="02020404030301010803" pitchFamily="18" charset="0"/>
              </a:rPr>
              <a:t>lok</a:t>
            </a:r>
            <a:r>
              <a:rPr lang="en-US" sz="2000" dirty="0" smtClean="0">
                <a:latin typeface="Garamond" panose="02020404030301010803" pitchFamily="18" charset="0"/>
              </a:rPr>
              <a:t> </a:t>
            </a:r>
            <a:r>
              <a:rPr lang="en-US" sz="2000" dirty="0" err="1" smtClean="0">
                <a:latin typeface="Garamond" panose="02020404030301010803" pitchFamily="18" charset="0"/>
              </a:rPr>
              <a:t>adalat</a:t>
            </a:r>
            <a:r>
              <a:rPr lang="en-US" sz="2000" dirty="0" smtClean="0">
                <a:latin typeface="Garamond" panose="02020404030301010803" pitchFamily="18" charset="0"/>
              </a:rPr>
              <a:t> by such court except after giving a reasonable opportunity of being heard to the parties</a:t>
            </a:r>
          </a:p>
          <a:p>
            <a:pPr marL="342900" indent="-342900" algn="just">
              <a:buFontTx/>
              <a:buChar char="-"/>
            </a:pPr>
            <a:endParaRPr lang="en-US" sz="2000" dirty="0">
              <a:latin typeface="Garamond" panose="02020404030301010803" pitchFamily="18" charset="0"/>
            </a:endParaRP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826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22</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90600"/>
            <a:ext cx="7500938" cy="4662815"/>
          </a:xfrm>
          <a:prstGeom prst="rect">
            <a:avLst/>
          </a:prstGeom>
        </p:spPr>
        <p:txBody>
          <a:bodyPr wrap="square">
            <a:spAutoFit/>
          </a:bodyPr>
          <a:lstStyle/>
          <a:p>
            <a:r>
              <a:rPr lang="en-US" sz="1900" b="1" dirty="0" smtClean="0">
                <a:latin typeface="Garamond" panose="02020404030301010803" pitchFamily="18" charset="0"/>
              </a:rPr>
              <a:t>Section 21 – Award of </a:t>
            </a:r>
            <a:r>
              <a:rPr lang="en-US" sz="1900" b="1" dirty="0" err="1" smtClean="0">
                <a:latin typeface="Garamond" panose="02020404030301010803" pitchFamily="18" charset="0"/>
              </a:rPr>
              <a:t>Lok</a:t>
            </a:r>
            <a:r>
              <a:rPr lang="en-US" sz="1900" b="1" dirty="0" smtClean="0">
                <a:latin typeface="Garamond" panose="02020404030301010803" pitchFamily="18" charset="0"/>
              </a:rPr>
              <a:t> </a:t>
            </a:r>
            <a:r>
              <a:rPr lang="en-US" sz="1900" b="1" dirty="0" err="1" smtClean="0">
                <a:latin typeface="Garamond" panose="02020404030301010803" pitchFamily="18" charset="0"/>
              </a:rPr>
              <a:t>Adalat</a:t>
            </a:r>
            <a:endParaRPr lang="en-US" sz="1900" b="1" dirty="0" smtClean="0">
              <a:latin typeface="Garamond" panose="02020404030301010803" pitchFamily="18" charset="0"/>
            </a:endParaRPr>
          </a:p>
          <a:p>
            <a:endParaRPr lang="en-US" sz="1900" b="1" dirty="0">
              <a:latin typeface="Garamond" panose="02020404030301010803" pitchFamily="18" charset="0"/>
            </a:endParaRPr>
          </a:p>
          <a:p>
            <a:pPr marL="342900" indent="-342900" algn="just">
              <a:buFontTx/>
              <a:buChar char="-"/>
            </a:pPr>
            <a:r>
              <a:rPr lang="en-US" sz="2000" dirty="0">
                <a:latin typeface="Garamond" panose="02020404030301010803" pitchFamily="18" charset="0"/>
              </a:rPr>
              <a:t>Every award of the </a:t>
            </a:r>
            <a:r>
              <a:rPr lang="en-US" sz="2000" dirty="0" err="1">
                <a:latin typeface="Garamond" panose="02020404030301010803" pitchFamily="18" charset="0"/>
              </a:rPr>
              <a:t>Lok</a:t>
            </a:r>
            <a:r>
              <a:rPr lang="en-US" sz="2000" dirty="0">
                <a:latin typeface="Garamond" panose="02020404030301010803" pitchFamily="18" charset="0"/>
              </a:rPr>
              <a:t> </a:t>
            </a:r>
            <a:r>
              <a:rPr lang="en-US" sz="2000" dirty="0" err="1">
                <a:latin typeface="Garamond" panose="02020404030301010803" pitchFamily="18" charset="0"/>
              </a:rPr>
              <a:t>Adalat</a:t>
            </a:r>
            <a:r>
              <a:rPr lang="en-US" sz="2000" dirty="0">
                <a:latin typeface="Garamond" panose="02020404030301010803" pitchFamily="18" charset="0"/>
              </a:rPr>
              <a:t> shall be deemed to be a decree of a civil court or, as the case may be, an order of any other court and where a compromise or settlement has been arrived at, by a </a:t>
            </a:r>
            <a:r>
              <a:rPr lang="en-US" sz="2000" dirty="0" err="1">
                <a:latin typeface="Garamond" panose="02020404030301010803" pitchFamily="18" charset="0"/>
              </a:rPr>
              <a:t>Lok</a:t>
            </a:r>
            <a:r>
              <a:rPr lang="en-US" sz="2000" dirty="0">
                <a:latin typeface="Garamond" panose="02020404030301010803" pitchFamily="18" charset="0"/>
              </a:rPr>
              <a:t> </a:t>
            </a:r>
            <a:r>
              <a:rPr lang="en-US" sz="2000" dirty="0" err="1">
                <a:latin typeface="Garamond" panose="02020404030301010803" pitchFamily="18" charset="0"/>
              </a:rPr>
              <a:t>Adalat</a:t>
            </a:r>
            <a:r>
              <a:rPr lang="en-US" sz="2000" dirty="0">
                <a:latin typeface="Garamond" panose="02020404030301010803" pitchFamily="18" charset="0"/>
              </a:rPr>
              <a:t> in a case referred to under sub-section (1) of Section 20, the court-fee paid in such case shall be refunded in the manner provided under the Court Fees Act, 1870 (7 of 1870</a:t>
            </a:r>
            <a:r>
              <a:rPr lang="en-US" sz="2000" dirty="0" smtClean="0">
                <a:latin typeface="Garamond" panose="02020404030301010803" pitchFamily="18" charset="0"/>
              </a:rPr>
              <a:t>).</a:t>
            </a:r>
          </a:p>
          <a:p>
            <a:pPr marL="342900" indent="-342900" algn="just">
              <a:buFontTx/>
              <a:buChar char="-"/>
            </a:pPr>
            <a:endParaRPr lang="en-US" sz="2000" dirty="0">
              <a:latin typeface="Garamond" panose="02020404030301010803" pitchFamily="18" charset="0"/>
            </a:endParaRPr>
          </a:p>
          <a:p>
            <a:pPr marL="342900" indent="-342900" algn="just">
              <a:buFontTx/>
              <a:buChar char="-"/>
            </a:pPr>
            <a:r>
              <a:rPr lang="en-US" sz="2000" dirty="0">
                <a:latin typeface="Garamond" panose="02020404030301010803" pitchFamily="18" charset="0"/>
              </a:rPr>
              <a:t>Every award made by a </a:t>
            </a:r>
            <a:r>
              <a:rPr lang="en-US" sz="2000" dirty="0" err="1">
                <a:latin typeface="Garamond" panose="02020404030301010803" pitchFamily="18" charset="0"/>
              </a:rPr>
              <a:t>Lok</a:t>
            </a:r>
            <a:r>
              <a:rPr lang="en-US" sz="2000" dirty="0">
                <a:latin typeface="Garamond" panose="02020404030301010803" pitchFamily="18" charset="0"/>
              </a:rPr>
              <a:t> </a:t>
            </a:r>
            <a:r>
              <a:rPr lang="en-US" sz="2000" dirty="0" err="1">
                <a:latin typeface="Garamond" panose="02020404030301010803" pitchFamily="18" charset="0"/>
              </a:rPr>
              <a:t>Adalat</a:t>
            </a:r>
            <a:r>
              <a:rPr lang="en-US" sz="2000" dirty="0">
                <a:latin typeface="Garamond" panose="02020404030301010803" pitchFamily="18" charset="0"/>
              </a:rPr>
              <a:t> shall be final and binding on all the parties to the dispute, and no appeal shall lie to any court against the award.</a:t>
            </a:r>
          </a:p>
          <a:p>
            <a:pPr marL="342900" indent="-342900">
              <a:buFontTx/>
              <a:buChar char="-"/>
            </a:pPr>
            <a:endParaRPr lang="en-US" sz="2000" dirty="0"/>
          </a:p>
          <a:p>
            <a:endParaRPr lang="en-US" sz="2000" dirty="0">
              <a:latin typeface="Garamond" panose="02020404030301010803" pitchFamily="18" charset="0"/>
            </a:endParaRP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6920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681795" y="791401"/>
            <a:ext cx="7645328" cy="6147837"/>
          </a:xfrm>
          <a:prstGeom prst="rect">
            <a:avLst/>
          </a:prstGeom>
        </p:spPr>
        <p:txBody>
          <a:bodyPr wrap="square">
            <a:spAutoFit/>
          </a:bodyPr>
          <a:lstStyle/>
          <a:p>
            <a:r>
              <a:rPr lang="en-US" sz="2000" b="1" dirty="0" smtClean="0">
                <a:latin typeface="Garamond" panose="02020404030301010803" pitchFamily="18" charset="0"/>
              </a:rPr>
              <a:t>Section 22A – Definitions</a:t>
            </a:r>
          </a:p>
          <a:p>
            <a:endParaRPr lang="en-US" sz="1900" b="1" dirty="0">
              <a:latin typeface="Garamond" panose="02020404030301010803" pitchFamily="18" charset="0"/>
            </a:endParaRPr>
          </a:p>
          <a:p>
            <a:r>
              <a:rPr lang="en-US" dirty="0" smtClean="0">
                <a:latin typeface="Garamond" panose="02020404030301010803" pitchFamily="18" charset="0"/>
              </a:rPr>
              <a:t>In </a:t>
            </a:r>
            <a:r>
              <a:rPr lang="en-US" dirty="0">
                <a:latin typeface="Garamond" panose="02020404030301010803" pitchFamily="18" charset="0"/>
              </a:rPr>
              <a:t>this chapter and for the purposes the Section 22 and 23, unless the context other requires</a:t>
            </a:r>
            <a:r>
              <a:rPr lang="en-US" dirty="0" smtClean="0">
                <a:latin typeface="Garamond" panose="02020404030301010803" pitchFamily="18" charset="0"/>
              </a:rPr>
              <a:t>.</a:t>
            </a:r>
          </a:p>
          <a:p>
            <a:endParaRPr lang="en-US" sz="1400" dirty="0">
              <a:latin typeface="Garamond" panose="02020404030301010803" pitchFamily="18" charset="0"/>
            </a:endParaRPr>
          </a:p>
          <a:p>
            <a:r>
              <a:rPr lang="en-US" dirty="0" smtClean="0">
                <a:latin typeface="Garamond" panose="02020404030301010803" pitchFamily="18" charset="0"/>
              </a:rPr>
              <a:t>(a) </a:t>
            </a:r>
            <a:r>
              <a:rPr lang="en-US" b="1" dirty="0" smtClean="0">
                <a:latin typeface="Garamond" panose="02020404030301010803" pitchFamily="18" charset="0"/>
              </a:rPr>
              <a:t>“Permanent</a:t>
            </a:r>
            <a:r>
              <a:rPr lang="en-US" b="1" dirty="0">
                <a:latin typeface="Garamond" panose="02020404030301010803" pitchFamily="18" charset="0"/>
              </a:rPr>
              <a:t>  </a:t>
            </a:r>
            <a:r>
              <a:rPr lang="en-US" b="1" dirty="0" err="1" smtClean="0">
                <a:latin typeface="Garamond" panose="02020404030301010803" pitchFamily="18" charset="0"/>
              </a:rPr>
              <a:t>Lok</a:t>
            </a:r>
            <a:r>
              <a:rPr lang="en-US" b="1" dirty="0" smtClean="0">
                <a:latin typeface="Garamond" panose="02020404030301010803" pitchFamily="18" charset="0"/>
              </a:rPr>
              <a:t> </a:t>
            </a:r>
            <a:r>
              <a:rPr lang="en-US" b="1" dirty="0" err="1" smtClean="0">
                <a:latin typeface="Garamond" panose="02020404030301010803" pitchFamily="18" charset="0"/>
              </a:rPr>
              <a:t>Adalat</a:t>
            </a:r>
            <a:r>
              <a:rPr lang="en-US" b="1" dirty="0">
                <a:latin typeface="Garamond" panose="02020404030301010803" pitchFamily="18" charset="0"/>
              </a:rPr>
              <a:t>”</a:t>
            </a:r>
            <a:r>
              <a:rPr lang="en-US" dirty="0">
                <a:latin typeface="Garamond" panose="02020404030301010803" pitchFamily="18" charset="0"/>
              </a:rPr>
              <a:t> means a Permanent  </a:t>
            </a:r>
            <a:r>
              <a:rPr lang="en-US" dirty="0" err="1" smtClean="0">
                <a:latin typeface="Garamond" panose="02020404030301010803" pitchFamily="18" charset="0"/>
              </a:rPr>
              <a:t>Lok</a:t>
            </a:r>
            <a:r>
              <a:rPr lang="en-US" dirty="0" smtClean="0">
                <a:latin typeface="Garamond" panose="02020404030301010803" pitchFamily="18" charset="0"/>
              </a:rPr>
              <a:t> </a:t>
            </a:r>
            <a:r>
              <a:rPr lang="en-US" dirty="0" err="1" smtClean="0">
                <a:latin typeface="Garamond" panose="02020404030301010803" pitchFamily="18" charset="0"/>
              </a:rPr>
              <a:t>Adalat</a:t>
            </a:r>
            <a:r>
              <a:rPr lang="en-US" dirty="0" smtClean="0">
                <a:latin typeface="Garamond" panose="02020404030301010803" pitchFamily="18" charset="0"/>
              </a:rPr>
              <a:t> </a:t>
            </a:r>
            <a:r>
              <a:rPr lang="en-US" dirty="0">
                <a:latin typeface="Garamond" panose="02020404030301010803" pitchFamily="18" charset="0"/>
              </a:rPr>
              <a:t>established under sub-section (1) of Section 22 B</a:t>
            </a:r>
            <a:r>
              <a:rPr lang="en-US" dirty="0" smtClean="0">
                <a:latin typeface="Garamond" panose="02020404030301010803" pitchFamily="18" charset="0"/>
              </a:rPr>
              <a:t>.</a:t>
            </a:r>
          </a:p>
          <a:p>
            <a:endParaRPr lang="en-US" sz="1050" dirty="0">
              <a:latin typeface="Garamond" panose="02020404030301010803" pitchFamily="18" charset="0"/>
            </a:endParaRPr>
          </a:p>
          <a:p>
            <a:r>
              <a:rPr lang="en-US" dirty="0">
                <a:latin typeface="Garamond" panose="02020404030301010803" pitchFamily="18" charset="0"/>
              </a:rPr>
              <a:t>(b) </a:t>
            </a:r>
            <a:r>
              <a:rPr lang="en-US" b="1" dirty="0">
                <a:latin typeface="Garamond" panose="02020404030301010803" pitchFamily="18" charset="0"/>
              </a:rPr>
              <a:t>“public utility service” </a:t>
            </a:r>
            <a:r>
              <a:rPr lang="en-US" dirty="0">
                <a:latin typeface="Garamond" panose="02020404030301010803" pitchFamily="18" charset="0"/>
              </a:rPr>
              <a:t>means any –</a:t>
            </a:r>
          </a:p>
          <a:p>
            <a:r>
              <a:rPr lang="en-US" dirty="0" smtClean="0">
                <a:latin typeface="Garamond" panose="02020404030301010803" pitchFamily="18" charset="0"/>
              </a:rPr>
              <a:t>	(</a:t>
            </a:r>
            <a:r>
              <a:rPr lang="en-US" dirty="0" err="1">
                <a:latin typeface="Garamond" panose="02020404030301010803" pitchFamily="18" charset="0"/>
              </a:rPr>
              <a:t>i</a:t>
            </a:r>
            <a:r>
              <a:rPr lang="en-US" dirty="0">
                <a:latin typeface="Garamond" panose="02020404030301010803" pitchFamily="18" charset="0"/>
              </a:rPr>
              <a:t>) Transport  services for the carriage of passengers or goods by air, </a:t>
            </a:r>
            <a:r>
              <a:rPr lang="en-US" dirty="0" smtClean="0">
                <a:latin typeface="Garamond" panose="02020404030301010803" pitchFamily="18" charset="0"/>
              </a:rPr>
              <a:t>	road </a:t>
            </a:r>
            <a:r>
              <a:rPr lang="en-US" dirty="0">
                <a:latin typeface="Garamond" panose="02020404030301010803" pitchFamily="18" charset="0"/>
              </a:rPr>
              <a:t>or water or</a:t>
            </a:r>
          </a:p>
          <a:p>
            <a:r>
              <a:rPr lang="en-US" dirty="0" smtClean="0">
                <a:latin typeface="Garamond" panose="02020404030301010803" pitchFamily="18" charset="0"/>
              </a:rPr>
              <a:t>	(</a:t>
            </a:r>
            <a:r>
              <a:rPr lang="en-US" dirty="0">
                <a:latin typeface="Garamond" panose="02020404030301010803" pitchFamily="18" charset="0"/>
              </a:rPr>
              <a:t>ii) Postal telegraph or telegraph or telephone service or</a:t>
            </a:r>
          </a:p>
          <a:p>
            <a:r>
              <a:rPr lang="en-US" dirty="0" smtClean="0">
                <a:latin typeface="Garamond" panose="02020404030301010803" pitchFamily="18" charset="0"/>
              </a:rPr>
              <a:t>	(</a:t>
            </a:r>
            <a:r>
              <a:rPr lang="en-US" dirty="0">
                <a:latin typeface="Garamond" panose="02020404030301010803" pitchFamily="18" charset="0"/>
              </a:rPr>
              <a:t>iii) Supply of power, light or water to the public by any establishment </a:t>
            </a:r>
            <a:r>
              <a:rPr lang="en-US" dirty="0" smtClean="0">
                <a:latin typeface="Garamond" panose="02020404030301010803" pitchFamily="18" charset="0"/>
              </a:rPr>
              <a:t>or</a:t>
            </a:r>
            <a:endParaRPr lang="en-US" dirty="0">
              <a:latin typeface="Garamond" panose="02020404030301010803" pitchFamily="18" charset="0"/>
            </a:endParaRPr>
          </a:p>
          <a:p>
            <a:r>
              <a:rPr lang="en-US" dirty="0" smtClean="0">
                <a:latin typeface="Garamond" panose="02020404030301010803" pitchFamily="18" charset="0"/>
              </a:rPr>
              <a:t>	(</a:t>
            </a:r>
            <a:r>
              <a:rPr lang="en-US" dirty="0">
                <a:latin typeface="Garamond" panose="02020404030301010803" pitchFamily="18" charset="0"/>
              </a:rPr>
              <a:t>iv) Postal telegraph or telegraph or telephone service or</a:t>
            </a:r>
          </a:p>
          <a:p>
            <a:r>
              <a:rPr lang="en-US" dirty="0" smtClean="0">
                <a:latin typeface="Garamond" panose="02020404030301010803" pitchFamily="18" charset="0"/>
              </a:rPr>
              <a:t>	(</a:t>
            </a:r>
            <a:r>
              <a:rPr lang="en-US" dirty="0">
                <a:latin typeface="Garamond" panose="02020404030301010803" pitchFamily="18" charset="0"/>
              </a:rPr>
              <a:t>v) Service in hospital or dispensary or</a:t>
            </a:r>
          </a:p>
          <a:p>
            <a:r>
              <a:rPr lang="en-US" dirty="0" smtClean="0">
                <a:latin typeface="Garamond" panose="02020404030301010803" pitchFamily="18" charset="0"/>
              </a:rPr>
              <a:t>	(</a:t>
            </a:r>
            <a:r>
              <a:rPr lang="en-US" dirty="0">
                <a:latin typeface="Garamond" panose="02020404030301010803" pitchFamily="18" charset="0"/>
              </a:rPr>
              <a:t>vi) Insurance  service,</a:t>
            </a:r>
          </a:p>
          <a:p>
            <a:r>
              <a:rPr lang="en-US" dirty="0" smtClean="0">
                <a:latin typeface="Garamond" panose="02020404030301010803" pitchFamily="18" charset="0"/>
              </a:rPr>
              <a:t>	and </a:t>
            </a:r>
            <a:r>
              <a:rPr lang="en-US" dirty="0">
                <a:latin typeface="Garamond" panose="02020404030301010803" pitchFamily="18" charset="0"/>
              </a:rPr>
              <a:t>includes any service which the Central Government or the State </a:t>
            </a:r>
            <a:r>
              <a:rPr lang="en-US" dirty="0" smtClean="0">
                <a:latin typeface="Garamond" panose="02020404030301010803" pitchFamily="18" charset="0"/>
              </a:rPr>
              <a:t>	Government</a:t>
            </a:r>
            <a:r>
              <a:rPr lang="en-US" dirty="0">
                <a:latin typeface="Garamond" panose="02020404030301010803" pitchFamily="18" charset="0"/>
              </a:rPr>
              <a:t>, as the case may be, may in the public interest, by </a:t>
            </a:r>
            <a:r>
              <a:rPr lang="en-US" dirty="0" smtClean="0">
                <a:latin typeface="Garamond" panose="02020404030301010803" pitchFamily="18" charset="0"/>
              </a:rPr>
              <a:t>	notification</a:t>
            </a:r>
            <a:r>
              <a:rPr lang="en-US" dirty="0">
                <a:latin typeface="Garamond" panose="02020404030301010803" pitchFamily="18" charset="0"/>
              </a:rPr>
              <a:t>, declare to be a public utility service for the purposes of this </a:t>
            </a:r>
            <a:r>
              <a:rPr lang="en-US" dirty="0" smtClean="0">
                <a:latin typeface="Garamond" panose="02020404030301010803" pitchFamily="18" charset="0"/>
              </a:rPr>
              <a:t>	Chapter</a:t>
            </a:r>
            <a:r>
              <a:rPr lang="en-US" dirty="0">
                <a:latin typeface="Garamond" panose="02020404030301010803" pitchFamily="18" charset="0"/>
              </a:rPr>
              <a:t>.</a:t>
            </a:r>
          </a:p>
          <a:p>
            <a:endParaRPr lang="en-US" sz="2000" dirty="0">
              <a:latin typeface="Garamond" panose="02020404030301010803" pitchFamily="18" charset="0"/>
            </a:endParaRP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0269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90600"/>
            <a:ext cx="7500938" cy="4016484"/>
          </a:xfrm>
          <a:prstGeom prst="rect">
            <a:avLst/>
          </a:prstGeom>
        </p:spPr>
        <p:txBody>
          <a:bodyPr wrap="square">
            <a:spAutoFit/>
          </a:bodyPr>
          <a:lstStyle/>
          <a:p>
            <a:r>
              <a:rPr lang="en-US" sz="2000" b="1" dirty="0" smtClean="0">
                <a:latin typeface="Garamond" panose="02020404030301010803" pitchFamily="18" charset="0"/>
              </a:rPr>
              <a:t>Section 22B – Establishment of Permanent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a:t>
            </a:r>
            <a:endParaRPr lang="en-US" sz="2000" b="1" dirty="0" smtClean="0">
              <a:latin typeface="Garamond" panose="02020404030301010803" pitchFamily="18" charset="0"/>
            </a:endParaRPr>
          </a:p>
          <a:p>
            <a:endParaRPr lang="en-US" sz="1900" b="1" dirty="0">
              <a:latin typeface="Garamond" panose="02020404030301010803" pitchFamily="18" charset="0"/>
            </a:endParaRPr>
          </a:p>
          <a:p>
            <a:pPr marL="285750" indent="-285750" algn="just">
              <a:buFontTx/>
              <a:buChar char="-"/>
            </a:pPr>
            <a:r>
              <a:rPr lang="en-US" dirty="0" smtClean="0">
                <a:latin typeface="Garamond" panose="02020404030301010803" pitchFamily="18" charset="0"/>
              </a:rPr>
              <a:t>Central </a:t>
            </a:r>
            <a:r>
              <a:rPr lang="en-US" dirty="0">
                <a:latin typeface="Garamond" panose="02020404030301010803" pitchFamily="18" charset="0"/>
              </a:rPr>
              <a:t>Authority or, as the case may be, every State Authority shall, be notification, establish Permanent  </a:t>
            </a:r>
            <a:r>
              <a:rPr lang="en-US" dirty="0" err="1" smtClean="0">
                <a:latin typeface="Garamond" panose="02020404030301010803" pitchFamily="18" charset="0"/>
              </a:rPr>
              <a:t>Lok</a:t>
            </a:r>
            <a:r>
              <a:rPr lang="en-US" dirty="0" smtClean="0">
                <a:latin typeface="Garamond" panose="02020404030301010803" pitchFamily="18" charset="0"/>
              </a:rPr>
              <a:t> </a:t>
            </a:r>
            <a:r>
              <a:rPr lang="en-US" dirty="0" err="1" smtClean="0">
                <a:latin typeface="Garamond" panose="02020404030301010803" pitchFamily="18" charset="0"/>
              </a:rPr>
              <a:t>Adalat</a:t>
            </a:r>
            <a:r>
              <a:rPr lang="en-US" dirty="0" smtClean="0">
                <a:latin typeface="Garamond" panose="02020404030301010803" pitchFamily="18" charset="0"/>
              </a:rPr>
              <a:t> </a:t>
            </a:r>
            <a:r>
              <a:rPr lang="en-US" dirty="0">
                <a:latin typeface="Garamond" panose="02020404030301010803" pitchFamily="18" charset="0"/>
              </a:rPr>
              <a:t>at such places and for exercising such jurisdiction in respect of one or more </a:t>
            </a:r>
            <a:r>
              <a:rPr lang="en-US" b="1" dirty="0">
                <a:latin typeface="Garamond" panose="02020404030301010803" pitchFamily="18" charset="0"/>
              </a:rPr>
              <a:t>public utility services </a:t>
            </a:r>
            <a:r>
              <a:rPr lang="en-US" dirty="0">
                <a:latin typeface="Garamond" panose="02020404030301010803" pitchFamily="18" charset="0"/>
              </a:rPr>
              <a:t>and for such areas as may be specified in the </a:t>
            </a:r>
            <a:r>
              <a:rPr lang="en-US" dirty="0" smtClean="0">
                <a:latin typeface="Garamond" panose="02020404030301010803" pitchFamily="18" charset="0"/>
              </a:rPr>
              <a:t>notification.</a:t>
            </a:r>
          </a:p>
          <a:p>
            <a:pPr marL="285750" indent="-285750" algn="just">
              <a:buFontTx/>
              <a:buChar char="-"/>
            </a:pPr>
            <a:endParaRPr lang="en-US" dirty="0" smtClean="0">
              <a:latin typeface="Garamond" panose="02020404030301010803" pitchFamily="18" charset="0"/>
            </a:endParaRPr>
          </a:p>
          <a:p>
            <a:pPr marL="285750" indent="-285750" algn="just">
              <a:buFontTx/>
              <a:buChar char="-"/>
            </a:pPr>
            <a:r>
              <a:rPr lang="en-US" dirty="0" smtClean="0">
                <a:latin typeface="Garamond" panose="02020404030301010803" pitchFamily="18" charset="0"/>
              </a:rPr>
              <a:t>A</a:t>
            </a:r>
            <a:r>
              <a:rPr lang="en-US" dirty="0">
                <a:latin typeface="Garamond" panose="02020404030301010803" pitchFamily="18" charset="0"/>
              </a:rPr>
              <a:t> person who is, or has been, a district judge or additional district judge or has held judicial office higher in rank than that of a district judge, shall be the Chairman of the Permanent  </a:t>
            </a:r>
            <a:r>
              <a:rPr lang="en-US" dirty="0" err="1" smtClean="0">
                <a:latin typeface="Garamond" panose="02020404030301010803" pitchFamily="18" charset="0"/>
              </a:rPr>
              <a:t>Lok</a:t>
            </a:r>
            <a:r>
              <a:rPr lang="en-US" dirty="0" smtClean="0">
                <a:latin typeface="Garamond" panose="02020404030301010803" pitchFamily="18" charset="0"/>
              </a:rPr>
              <a:t> </a:t>
            </a:r>
            <a:r>
              <a:rPr lang="en-US" dirty="0" err="1" smtClean="0">
                <a:latin typeface="Garamond" panose="02020404030301010803" pitchFamily="18" charset="0"/>
              </a:rPr>
              <a:t>Adalat</a:t>
            </a:r>
            <a:r>
              <a:rPr lang="en-US" dirty="0" smtClean="0">
                <a:latin typeface="Garamond" panose="02020404030301010803" pitchFamily="18" charset="0"/>
              </a:rPr>
              <a:t> and</a:t>
            </a:r>
          </a:p>
          <a:p>
            <a:pPr marL="285750" indent="-285750" algn="just">
              <a:buFontTx/>
              <a:buChar char="-"/>
            </a:pPr>
            <a:endParaRPr lang="en-US" dirty="0" smtClean="0">
              <a:latin typeface="Garamond" panose="02020404030301010803" pitchFamily="18" charset="0"/>
            </a:endParaRPr>
          </a:p>
          <a:p>
            <a:pPr marL="285750" indent="-285750" algn="just">
              <a:buFontTx/>
              <a:buChar char="-"/>
            </a:pPr>
            <a:r>
              <a:rPr lang="en-US" dirty="0" smtClean="0">
                <a:latin typeface="Garamond" panose="02020404030301010803" pitchFamily="18" charset="0"/>
              </a:rPr>
              <a:t>2 other </a:t>
            </a:r>
            <a:r>
              <a:rPr lang="en-US" dirty="0">
                <a:latin typeface="Garamond" panose="02020404030301010803" pitchFamily="18" charset="0"/>
              </a:rPr>
              <a:t>persons having adequate experience in public utility services to be nominated</a:t>
            </a:r>
          </a:p>
          <a:p>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723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25</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11" name="Rectangle 10"/>
          <p:cNvSpPr/>
          <p:nvPr/>
        </p:nvSpPr>
        <p:spPr>
          <a:xfrm>
            <a:off x="785163" y="990600"/>
            <a:ext cx="7500938" cy="1785104"/>
          </a:xfrm>
          <a:prstGeom prst="rect">
            <a:avLst/>
          </a:prstGeom>
        </p:spPr>
        <p:txBody>
          <a:bodyPr wrap="square">
            <a:spAutoFit/>
          </a:bodyPr>
          <a:lstStyle/>
          <a:p>
            <a:r>
              <a:rPr lang="en-US" sz="2000" b="1" dirty="0" smtClean="0">
                <a:latin typeface="Garamond" panose="02020404030301010803" pitchFamily="18" charset="0"/>
              </a:rPr>
              <a:t>Section 22C – Cognizance of Cases by Permanent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a:t>
            </a:r>
            <a:endParaRPr lang="en-US" sz="2000" b="1" dirty="0" smtClean="0">
              <a:latin typeface="Garamond" panose="02020404030301010803" pitchFamily="18" charset="0"/>
            </a:endParaRPr>
          </a:p>
          <a:p>
            <a:endParaRPr lang="en-US" sz="1900" b="1" dirty="0">
              <a:latin typeface="Garamond" panose="02020404030301010803" pitchFamily="18" charset="0"/>
            </a:endParaRPr>
          </a:p>
          <a:p>
            <a:pPr marL="285750" indent="-285750" algn="just">
              <a:buFontTx/>
              <a:buChar char="-"/>
            </a:pPr>
            <a:r>
              <a:rPr lang="en-US" dirty="0">
                <a:latin typeface="Garamond" panose="02020404030301010803" pitchFamily="18" charset="0"/>
              </a:rPr>
              <a:t>Cases relating to Public Utility Services can be filed through an application on plain paper before the Chairman, Permanent </a:t>
            </a:r>
            <a:r>
              <a:rPr lang="en-US" dirty="0" err="1">
                <a:latin typeface="Garamond" panose="02020404030301010803" pitchFamily="18" charset="0"/>
              </a:rPr>
              <a:t>Lok</a:t>
            </a:r>
            <a:r>
              <a:rPr lang="en-US" dirty="0">
                <a:latin typeface="Garamond" panose="02020404030301010803" pitchFamily="18" charset="0"/>
              </a:rPr>
              <a:t> </a:t>
            </a:r>
            <a:r>
              <a:rPr lang="en-US" dirty="0" err="1">
                <a:latin typeface="Garamond" panose="02020404030301010803" pitchFamily="18" charset="0"/>
              </a:rPr>
              <a:t>Adalat</a:t>
            </a:r>
            <a:r>
              <a:rPr lang="en-US" dirty="0">
                <a:latin typeface="Garamond" panose="02020404030301010803" pitchFamily="18" charset="0"/>
              </a:rPr>
              <a:t> for Public Utility Services. The pecuniary jurisdiction of the Permanent </a:t>
            </a:r>
            <a:r>
              <a:rPr lang="en-US" dirty="0" err="1">
                <a:latin typeface="Garamond" panose="02020404030301010803" pitchFamily="18" charset="0"/>
              </a:rPr>
              <a:t>Lok</a:t>
            </a:r>
            <a:r>
              <a:rPr lang="en-US" dirty="0">
                <a:latin typeface="Garamond" panose="02020404030301010803" pitchFamily="18" charset="0"/>
              </a:rPr>
              <a:t> </a:t>
            </a:r>
            <a:r>
              <a:rPr lang="en-US" dirty="0" err="1">
                <a:latin typeface="Garamond" panose="02020404030301010803" pitchFamily="18" charset="0"/>
              </a:rPr>
              <a:t>Adalat</a:t>
            </a:r>
            <a:r>
              <a:rPr lang="en-US" dirty="0">
                <a:latin typeface="Garamond" panose="02020404030301010803" pitchFamily="18" charset="0"/>
              </a:rPr>
              <a:t> is </a:t>
            </a:r>
            <a:r>
              <a:rPr lang="en-US" b="1" dirty="0" err="1">
                <a:latin typeface="Garamond" panose="02020404030301010803" pitchFamily="18" charset="0"/>
              </a:rPr>
              <a:t>Rs</a:t>
            </a:r>
            <a:r>
              <a:rPr lang="en-US" b="1" dirty="0">
                <a:latin typeface="Garamond" panose="02020404030301010803" pitchFamily="18" charset="0"/>
              </a:rPr>
              <a:t>. 1 Crore.</a:t>
            </a: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4089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26</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461665"/>
          </a:xfrm>
          <a:prstGeom prst="rect">
            <a:avLst/>
          </a:prstGeom>
        </p:spPr>
        <p:txBody>
          <a:bodyPr wrap="square">
            <a:spAutoFit/>
          </a:bodyPr>
          <a:lstStyle/>
          <a:p>
            <a:pPr algn="just"/>
            <a:r>
              <a:rPr lang="en-US" sz="2400" b="1" dirty="0" smtClean="0">
                <a:solidFill>
                  <a:srgbClr val="FF0000"/>
                </a:solidFill>
                <a:latin typeface="Garamond" panose="02020404030301010803" pitchFamily="18" charset="0"/>
              </a:rPr>
              <a:t>Legal Services Authorities Act, 1987</a:t>
            </a:r>
            <a:endParaRPr lang="en-US" sz="2400" b="1" dirty="0">
              <a:solidFill>
                <a:srgbClr val="FF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28122616"/>
              </p:ext>
            </p:extLst>
          </p:nvPr>
        </p:nvGraphicFramePr>
        <p:xfrm>
          <a:off x="914400" y="1524000"/>
          <a:ext cx="6934200" cy="1523796"/>
        </p:xfrm>
        <a:graphic>
          <a:graphicData uri="http://schemas.openxmlformats.org/drawingml/2006/table">
            <a:tbl>
              <a:tblPr>
                <a:tableStyleId>{BDBED569-4797-4DF1-A0F4-6AAB3CD982D8}</a:tableStyleId>
              </a:tblPr>
              <a:tblGrid>
                <a:gridCol w="990600"/>
                <a:gridCol w="1371600"/>
                <a:gridCol w="1371600"/>
                <a:gridCol w="1718326"/>
                <a:gridCol w="1482074"/>
              </a:tblGrid>
              <a:tr h="838200">
                <a:tc>
                  <a:txBody>
                    <a:bodyPr/>
                    <a:lstStyle/>
                    <a:p>
                      <a:pPr algn="ctr"/>
                      <a:r>
                        <a:rPr lang="en-US" sz="1200" b="1" dirty="0">
                          <a:effectLst/>
                          <a:latin typeface="Garamond" panose="02020404030301010803" pitchFamily="18" charset="0"/>
                        </a:rPr>
                        <a:t>No. of PLAs established</a:t>
                      </a:r>
                    </a:p>
                  </a:txBody>
                  <a:tcPr marL="64436" marR="64436" marT="64436" marB="64436" anchor="ctr"/>
                </a:tc>
                <a:tc>
                  <a:txBody>
                    <a:bodyPr/>
                    <a:lstStyle/>
                    <a:p>
                      <a:pPr algn="ctr"/>
                      <a:r>
                        <a:rPr lang="en-US" sz="1200" b="1" dirty="0">
                          <a:effectLst/>
                          <a:latin typeface="Garamond" panose="02020404030301010803" pitchFamily="18" charset="0"/>
                        </a:rPr>
                        <a:t>No.  of PLAs functioning </a:t>
                      </a:r>
                      <a:endParaRPr lang="en-US" sz="1200" b="1" dirty="0" smtClean="0">
                        <a:effectLst/>
                        <a:latin typeface="Garamond" panose="02020404030301010803" pitchFamily="18" charset="0"/>
                      </a:endParaRPr>
                    </a:p>
                    <a:p>
                      <a:pPr algn="ctr"/>
                      <a:r>
                        <a:rPr lang="en-US" sz="1200" b="1" dirty="0" smtClean="0">
                          <a:effectLst/>
                          <a:latin typeface="Garamond" panose="02020404030301010803" pitchFamily="18" charset="0"/>
                        </a:rPr>
                        <a:t>(as </a:t>
                      </a:r>
                      <a:r>
                        <a:rPr lang="en-US" sz="1200" b="1" dirty="0">
                          <a:effectLst/>
                          <a:latin typeface="Garamond" panose="02020404030301010803" pitchFamily="18" charset="0"/>
                        </a:rPr>
                        <a:t>on 31.01.2016)</a:t>
                      </a:r>
                    </a:p>
                  </a:txBody>
                  <a:tcPr marL="64436" marR="64436" marT="64436" marB="64436" anchor="ctr"/>
                </a:tc>
                <a:tc>
                  <a:txBody>
                    <a:bodyPr/>
                    <a:lstStyle/>
                    <a:p>
                      <a:pPr algn="ctr"/>
                      <a:r>
                        <a:rPr lang="en-US" sz="1200" b="1" dirty="0">
                          <a:effectLst/>
                          <a:latin typeface="Garamond" panose="02020404030301010803" pitchFamily="18" charset="0"/>
                        </a:rPr>
                        <a:t>No. of sittings</a:t>
                      </a:r>
                    </a:p>
                  </a:txBody>
                  <a:tcPr marL="64436" marR="64436" marT="64436" marB="64436" anchor="ctr"/>
                </a:tc>
                <a:tc>
                  <a:txBody>
                    <a:bodyPr/>
                    <a:lstStyle/>
                    <a:p>
                      <a:pPr algn="ctr"/>
                      <a:r>
                        <a:rPr lang="en-US" sz="1200" b="1">
                          <a:effectLst/>
                          <a:latin typeface="Garamond" panose="02020404030301010803" pitchFamily="18" charset="0"/>
                        </a:rPr>
                        <a:t>No. of cases disposed of</a:t>
                      </a:r>
                    </a:p>
                  </a:txBody>
                  <a:tcPr marL="64436" marR="64436" marT="64436" marB="64436" anchor="ctr"/>
                </a:tc>
                <a:tc>
                  <a:txBody>
                    <a:bodyPr/>
                    <a:lstStyle/>
                    <a:p>
                      <a:pPr algn="ctr"/>
                      <a:r>
                        <a:rPr lang="en-US" sz="1200" b="1" dirty="0">
                          <a:effectLst/>
                          <a:latin typeface="Garamond" panose="02020404030301010803" pitchFamily="18" charset="0"/>
                        </a:rPr>
                        <a:t>Total settlement amount </a:t>
                      </a:r>
                      <a:r>
                        <a:rPr lang="en-US" sz="1200" b="1" dirty="0" err="1" smtClean="0">
                          <a:effectLst/>
                          <a:latin typeface="Garamond" panose="02020404030301010803" pitchFamily="18" charset="0"/>
                        </a:rPr>
                        <a:t>Rs</a:t>
                      </a:r>
                      <a:r>
                        <a:rPr lang="en-US" sz="1200" b="1" dirty="0">
                          <a:effectLst/>
                          <a:latin typeface="Garamond" panose="02020404030301010803" pitchFamily="18" charset="0"/>
                        </a:rPr>
                        <a:t>.</a:t>
                      </a:r>
                    </a:p>
                  </a:txBody>
                  <a:tcPr marL="64436" marR="64436" marT="64436" marB="64436" anchor="ctr"/>
                </a:tc>
              </a:tr>
              <a:tr h="685596">
                <a:tc>
                  <a:txBody>
                    <a:bodyPr/>
                    <a:lstStyle/>
                    <a:p>
                      <a:pPr algn="ctr"/>
                      <a:r>
                        <a:rPr lang="en-US" sz="1200" dirty="0">
                          <a:effectLst/>
                          <a:latin typeface="Garamond" panose="02020404030301010803" pitchFamily="18" charset="0"/>
                        </a:rPr>
                        <a:t>292</a:t>
                      </a:r>
                      <a:endParaRPr lang="en-US" sz="1200" b="0" dirty="0">
                        <a:effectLst/>
                        <a:latin typeface="Garamond" panose="02020404030301010803" pitchFamily="18" charset="0"/>
                      </a:endParaRPr>
                    </a:p>
                  </a:txBody>
                  <a:tcPr marL="64436" marR="64436" marT="64436" marB="64436" anchor="ctr"/>
                </a:tc>
                <a:tc>
                  <a:txBody>
                    <a:bodyPr/>
                    <a:lstStyle/>
                    <a:p>
                      <a:pPr algn="ctr"/>
                      <a:r>
                        <a:rPr lang="en-US" sz="1200">
                          <a:effectLst/>
                          <a:latin typeface="Garamond" panose="02020404030301010803" pitchFamily="18" charset="0"/>
                        </a:rPr>
                        <a:t>239</a:t>
                      </a:r>
                      <a:endParaRPr lang="en-US" sz="1200" b="0">
                        <a:effectLst/>
                        <a:latin typeface="Garamond" panose="02020404030301010803" pitchFamily="18" charset="0"/>
                      </a:endParaRPr>
                    </a:p>
                  </a:txBody>
                  <a:tcPr marL="64436" marR="64436" marT="64436" marB="64436" anchor="ctr"/>
                </a:tc>
                <a:tc>
                  <a:txBody>
                    <a:bodyPr/>
                    <a:lstStyle/>
                    <a:p>
                      <a:pPr algn="ctr"/>
                      <a:r>
                        <a:rPr lang="en-US" sz="1200" dirty="0">
                          <a:effectLst/>
                          <a:latin typeface="Garamond" panose="02020404030301010803" pitchFamily="18" charset="0"/>
                        </a:rPr>
                        <a:t>17,117</a:t>
                      </a:r>
                      <a:endParaRPr lang="en-US" sz="1200" b="0" dirty="0">
                        <a:effectLst/>
                        <a:latin typeface="Garamond" panose="02020404030301010803" pitchFamily="18" charset="0"/>
                      </a:endParaRPr>
                    </a:p>
                  </a:txBody>
                  <a:tcPr marL="64436" marR="64436" marT="64436" marB="64436" anchor="ctr"/>
                </a:tc>
                <a:tc>
                  <a:txBody>
                    <a:bodyPr/>
                    <a:lstStyle/>
                    <a:p>
                      <a:pPr algn="ctr"/>
                      <a:r>
                        <a:rPr lang="en-US" sz="1200" dirty="0">
                          <a:effectLst/>
                          <a:latin typeface="Garamond" panose="02020404030301010803" pitchFamily="18" charset="0"/>
                        </a:rPr>
                        <a:t>1,03,559</a:t>
                      </a:r>
                      <a:endParaRPr lang="en-US" sz="1200" b="0" dirty="0">
                        <a:effectLst/>
                        <a:latin typeface="Garamond" panose="02020404030301010803" pitchFamily="18" charset="0"/>
                      </a:endParaRPr>
                    </a:p>
                  </a:txBody>
                  <a:tcPr marL="64436" marR="64436" marT="64436" marB="64436" anchor="ctr"/>
                </a:tc>
                <a:tc>
                  <a:txBody>
                    <a:bodyPr/>
                    <a:lstStyle/>
                    <a:p>
                      <a:pPr algn="ctr"/>
                      <a:r>
                        <a:rPr lang="en-US" sz="1200" dirty="0">
                          <a:effectLst/>
                          <a:latin typeface="Garamond" panose="02020404030301010803" pitchFamily="18" charset="0"/>
                        </a:rPr>
                        <a:t>23,87,00,291</a:t>
                      </a:r>
                      <a:endParaRPr lang="en-US" sz="1200" b="0" dirty="0">
                        <a:effectLst/>
                        <a:latin typeface="Garamond" panose="02020404030301010803" pitchFamily="18" charset="0"/>
                      </a:endParaRPr>
                    </a:p>
                  </a:txBody>
                  <a:tcPr marL="64436" marR="64436" marT="64436" marB="64436" anchor="ctr"/>
                </a:tc>
              </a:tr>
            </a:tbl>
          </a:graphicData>
        </a:graphic>
      </p:graphicFrame>
      <p:sp>
        <p:nvSpPr>
          <p:cNvPr id="4" name="Rectangle 3"/>
          <p:cNvSpPr/>
          <p:nvPr/>
        </p:nvSpPr>
        <p:spPr>
          <a:xfrm>
            <a:off x="840581" y="3193565"/>
            <a:ext cx="4572000" cy="276999"/>
          </a:xfrm>
          <a:prstGeom prst="rect">
            <a:avLst/>
          </a:prstGeom>
        </p:spPr>
        <p:txBody>
          <a:bodyPr>
            <a:spAutoFit/>
          </a:bodyPr>
          <a:lstStyle/>
          <a:p>
            <a:r>
              <a:rPr lang="en-US" sz="1200" dirty="0" smtClean="0">
                <a:latin typeface="Garamond" panose="02020404030301010803" pitchFamily="18" charset="0"/>
              </a:rPr>
              <a:t>Source :- https</a:t>
            </a:r>
            <a:r>
              <a:rPr lang="en-US" sz="1200" dirty="0">
                <a:latin typeface="Garamond" panose="02020404030301010803" pitchFamily="18" charset="0"/>
              </a:rPr>
              <a:t>://nalsa.gov.in/content/permanent-lok-adalat</a:t>
            </a:r>
          </a:p>
        </p:txBody>
      </p:sp>
      <p:sp>
        <p:nvSpPr>
          <p:cNvPr id="5" name="Rectangle 4"/>
          <p:cNvSpPr/>
          <p:nvPr/>
        </p:nvSpPr>
        <p:spPr>
          <a:xfrm>
            <a:off x="812872" y="935061"/>
            <a:ext cx="6550819" cy="646331"/>
          </a:xfrm>
          <a:prstGeom prst="rect">
            <a:avLst/>
          </a:prstGeom>
        </p:spPr>
        <p:txBody>
          <a:bodyPr wrap="square">
            <a:spAutoFit/>
          </a:bodyPr>
          <a:lstStyle/>
          <a:p>
            <a:r>
              <a:rPr lang="en-US" b="1" dirty="0" smtClean="0">
                <a:latin typeface="Garamond" panose="02020404030301010803" pitchFamily="18" charset="0"/>
              </a:rPr>
              <a:t>Permanent </a:t>
            </a:r>
            <a:r>
              <a:rPr lang="en-US" b="1" dirty="0" err="1">
                <a:latin typeface="Garamond" panose="02020404030301010803" pitchFamily="18" charset="0"/>
              </a:rPr>
              <a:t>Lok</a:t>
            </a:r>
            <a:r>
              <a:rPr lang="en-US" b="1" dirty="0">
                <a:latin typeface="Garamond" panose="02020404030301010803" pitchFamily="18" charset="0"/>
              </a:rPr>
              <a:t> </a:t>
            </a:r>
            <a:r>
              <a:rPr lang="en-US" b="1" dirty="0" err="1">
                <a:latin typeface="Garamond" panose="02020404030301010803" pitchFamily="18" charset="0"/>
              </a:rPr>
              <a:t>Adalat</a:t>
            </a:r>
            <a:endParaRPr lang="en-US" b="1" dirty="0">
              <a:latin typeface="Garamond" panose="02020404030301010803" pitchFamily="18" charset="0"/>
            </a:endParaRPr>
          </a:p>
          <a:p>
            <a:endParaRPr lang="en-US" b="1" dirty="0">
              <a:latin typeface="Garamond" panose="02020404030301010803" pitchFamily="18" charset="0"/>
            </a:endParaRPr>
          </a:p>
        </p:txBody>
      </p:sp>
    </p:spTree>
    <p:extLst>
      <p:ext uri="{BB962C8B-B14F-4D97-AF65-F5344CB8AC3E}">
        <p14:creationId xmlns:p14="http://schemas.microsoft.com/office/powerpoint/2010/main" val="4009599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6" name="TextBox 5"/>
          <p:cNvSpPr txBox="1"/>
          <p:nvPr/>
        </p:nvSpPr>
        <p:spPr>
          <a:xfrm>
            <a:off x="762000" y="5334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Outline</a:t>
            </a:r>
            <a:endParaRPr lang="en-US" sz="2800" b="1" dirty="0">
              <a:solidFill>
                <a:srgbClr val="FF0000"/>
              </a:solidFill>
              <a:latin typeface="Garamond" panose="02020404030301010803" pitchFamily="18" charset="0"/>
            </a:endParaRPr>
          </a:p>
        </p:txBody>
      </p:sp>
      <p:sp>
        <p:nvSpPr>
          <p:cNvPr id="7" name="TextBox 6"/>
          <p:cNvSpPr txBox="1"/>
          <p:nvPr/>
        </p:nvSpPr>
        <p:spPr>
          <a:xfrm>
            <a:off x="762000" y="1143000"/>
            <a:ext cx="7543800" cy="892552"/>
          </a:xfrm>
          <a:prstGeom prst="rect">
            <a:avLst/>
          </a:prstGeom>
          <a:noFill/>
        </p:spPr>
        <p:txBody>
          <a:bodyPr wrap="square" rtlCol="0">
            <a:spAutoFit/>
          </a:bodyPr>
          <a:lstStyle/>
          <a:p>
            <a:pPr algn="just"/>
            <a:r>
              <a:rPr lang="en-US" sz="2600" b="1" dirty="0" smtClean="0">
                <a:solidFill>
                  <a:schemeClr val="bg1">
                    <a:lumMod val="95000"/>
                  </a:schemeClr>
                </a:solidFill>
                <a:latin typeface="Garamond" panose="02020404030301010803" pitchFamily="18" charset="0"/>
              </a:rPr>
              <a:t>1. Legal Services Authorities Act, 1987</a:t>
            </a:r>
          </a:p>
          <a:p>
            <a:pPr algn="just"/>
            <a:r>
              <a:rPr lang="en-US" sz="2600" b="1" dirty="0" smtClean="0">
                <a:latin typeface="Garamond" panose="02020404030301010803" pitchFamily="18" charset="0"/>
              </a:rPr>
              <a:t>2. Other Rules &amp; Regulations</a:t>
            </a:r>
            <a:endParaRPr lang="en-US" sz="2600" b="1"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1325031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28</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852560" y="2673414"/>
            <a:ext cx="7500938" cy="830997"/>
          </a:xfrm>
          <a:prstGeom prst="rect">
            <a:avLst/>
          </a:prstGeom>
        </p:spPr>
        <p:txBody>
          <a:bodyPr wrap="square">
            <a:spAutoFit/>
          </a:bodyPr>
          <a:lstStyle/>
          <a:p>
            <a:pPr algn="ctr"/>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a:t>
            </a:r>
            <a:r>
              <a:rPr lang="en-US" sz="2400" b="1" dirty="0" smtClean="0">
                <a:solidFill>
                  <a:srgbClr val="FF0000"/>
                </a:solidFill>
                <a:latin typeface="Garamond" panose="02020404030301010803" pitchFamily="18" charset="0"/>
              </a:rPr>
              <a:t>2009</a:t>
            </a:r>
            <a:endParaRPr lang="en-US" sz="2400" b="1" dirty="0">
              <a:solidFill>
                <a:srgbClr val="FF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996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830997"/>
          </a:xfrm>
          <a:prstGeom prst="rect">
            <a:avLst/>
          </a:prstGeom>
        </p:spPr>
        <p:txBody>
          <a:bodyPr wrap="square">
            <a:spAutoFit/>
          </a:bodyPr>
          <a:lstStyle/>
          <a:p>
            <a:pPr algn="just"/>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2009</a:t>
            </a:r>
          </a:p>
        </p:txBody>
      </p:sp>
      <p:sp>
        <p:nvSpPr>
          <p:cNvPr id="11" name="Rectangle 10"/>
          <p:cNvSpPr/>
          <p:nvPr/>
        </p:nvSpPr>
        <p:spPr>
          <a:xfrm>
            <a:off x="830190" y="1278043"/>
            <a:ext cx="7500938" cy="4478149"/>
          </a:xfrm>
          <a:prstGeom prst="rect">
            <a:avLst/>
          </a:prstGeom>
        </p:spPr>
        <p:txBody>
          <a:bodyPr wrap="square">
            <a:spAutoFit/>
          </a:bodyPr>
          <a:lstStyle/>
          <a:p>
            <a:pPr algn="just"/>
            <a:r>
              <a:rPr lang="en-US" sz="2000" b="1" dirty="0" smtClean="0">
                <a:latin typeface="Garamond" panose="02020404030301010803" pitchFamily="18" charset="0"/>
              </a:rPr>
              <a:t>Regulation 3 – Procedure for organizing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smtClean="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err="1" smtClean="0">
                <a:latin typeface="Garamond" panose="02020404030301010803" pitchFamily="18" charset="0"/>
              </a:rPr>
              <a:t>Lok</a:t>
            </a:r>
            <a:r>
              <a:rPr lang="en-US" sz="1900" dirty="0" smtClean="0">
                <a:latin typeface="Garamond" panose="02020404030301010803" pitchFamily="18" charset="0"/>
              </a:rPr>
              <a:t> </a:t>
            </a:r>
            <a:r>
              <a:rPr lang="en-US" sz="1900" dirty="0" err="1" smtClean="0">
                <a:latin typeface="Garamond" panose="02020404030301010803" pitchFamily="18" charset="0"/>
              </a:rPr>
              <a:t>Adalats</a:t>
            </a:r>
            <a:r>
              <a:rPr lang="en-US" sz="1900" dirty="0">
                <a:latin typeface="Garamond" panose="02020404030301010803" pitchFamily="18" charset="0"/>
              </a:rPr>
              <a:t> </a:t>
            </a:r>
            <a:r>
              <a:rPr lang="en-US" sz="1900" dirty="0" smtClean="0">
                <a:latin typeface="Garamond" panose="02020404030301010803" pitchFamily="18" charset="0"/>
              </a:rPr>
              <a:t>may be organized by the legal services authorities at regular intervals</a:t>
            </a:r>
          </a:p>
          <a:p>
            <a:pPr marL="342900" indent="-342900" algn="just">
              <a:buFontTx/>
              <a:buChar char="-"/>
            </a:pPr>
            <a:r>
              <a:rPr lang="en-US" sz="1900" dirty="0">
                <a:latin typeface="Garamond" panose="02020404030301010803" pitchFamily="18" charset="0"/>
              </a:rPr>
              <a:t>Member Secretary may associate the members of the legal profession, college students, social </a:t>
            </a:r>
            <a:r>
              <a:rPr lang="en-US" sz="1900" dirty="0" smtClean="0">
                <a:latin typeface="Garamond" panose="02020404030301010803" pitchFamily="18" charset="0"/>
              </a:rPr>
              <a:t>organizations, </a:t>
            </a:r>
            <a:r>
              <a:rPr lang="en-US" sz="1900" dirty="0">
                <a:latin typeface="Garamond" panose="02020404030301010803" pitchFamily="18" charset="0"/>
              </a:rPr>
              <a:t>charitable and philanthropic institutions and other similar </a:t>
            </a:r>
            <a:r>
              <a:rPr lang="en-US" sz="1900" dirty="0" smtClean="0">
                <a:latin typeface="Garamond" panose="02020404030301010803" pitchFamily="18" charset="0"/>
              </a:rPr>
              <a:t>organizations </a:t>
            </a:r>
            <a:r>
              <a:rPr lang="en-US" sz="1900" dirty="0">
                <a:latin typeface="Garamond" panose="02020404030301010803" pitchFamily="18" charset="0"/>
              </a:rPr>
              <a:t>for organizing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Adalats</a:t>
            </a:r>
            <a:r>
              <a:rPr lang="en-US" sz="1900" dirty="0">
                <a:latin typeface="Garamond" panose="02020404030301010803" pitchFamily="18" charset="0"/>
              </a:rPr>
              <a:t>. </a:t>
            </a:r>
          </a:p>
          <a:p>
            <a:pPr marL="285750" indent="-285750" algn="just">
              <a:buFont typeface="Wingdings" panose="05000000000000000000" pitchFamily="2" charset="2"/>
              <a:buChar char="v"/>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4 </a:t>
            </a:r>
            <a:r>
              <a:rPr lang="en-US" sz="2000" b="1" dirty="0">
                <a:latin typeface="Garamond" panose="02020404030301010803" pitchFamily="18" charset="0"/>
              </a:rPr>
              <a:t>– </a:t>
            </a:r>
            <a:r>
              <a:rPr lang="en-US" sz="2000" b="1" dirty="0" smtClean="0">
                <a:latin typeface="Garamond" panose="02020404030301010803" pitchFamily="18" charset="0"/>
              </a:rPr>
              <a:t>Intimation to the state authority</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Legal Services Authorities shall inform State Authority about the proposal to organize the </a:t>
            </a:r>
            <a:r>
              <a:rPr lang="en-US" sz="1900" dirty="0" err="1" smtClean="0">
                <a:latin typeface="Garamond" panose="02020404030301010803" pitchFamily="18" charset="0"/>
              </a:rPr>
              <a:t>Lok</a:t>
            </a:r>
            <a:r>
              <a:rPr lang="en-US" sz="1900" dirty="0" smtClean="0">
                <a:latin typeface="Garamond" panose="02020404030301010803" pitchFamily="18" charset="0"/>
              </a:rPr>
              <a:t> </a:t>
            </a:r>
            <a:r>
              <a:rPr lang="en-US" sz="1900" dirty="0" err="1" smtClean="0">
                <a:latin typeface="Garamond" panose="02020404030301010803" pitchFamily="18" charset="0"/>
              </a:rPr>
              <a:t>Adalat</a:t>
            </a:r>
            <a:r>
              <a:rPr lang="en-US" sz="1900" dirty="0" smtClean="0">
                <a:latin typeface="Garamond" panose="02020404030301010803" pitchFamily="18" charset="0"/>
              </a:rPr>
              <a:t> well before the date</a:t>
            </a:r>
          </a:p>
          <a:p>
            <a:pPr marL="342900" indent="-342900" algn="just">
              <a:buFontTx/>
              <a:buChar char="-"/>
            </a:pPr>
            <a:r>
              <a:rPr lang="en-US" sz="1900" dirty="0" err="1" smtClean="0">
                <a:latin typeface="Garamond" panose="02020404030301010803" pitchFamily="18" charset="0"/>
              </a:rPr>
              <a:t>Details..Date</a:t>
            </a:r>
            <a:r>
              <a:rPr lang="en-US" sz="1900" dirty="0" smtClean="0">
                <a:latin typeface="Garamond" panose="02020404030301010803" pitchFamily="18" charset="0"/>
              </a:rPr>
              <a:t> Place, Category, nature of cases, any other informations</a:t>
            </a:r>
            <a:endParaRPr lang="en-US" sz="1900" dirty="0">
              <a:latin typeface="Garamond" panose="02020404030301010803" pitchFamily="18" charset="0"/>
            </a:endParaRPr>
          </a:p>
          <a:p>
            <a:pPr marL="285750" indent="-285750" algn="just">
              <a:buFont typeface="Wingdings" panose="05000000000000000000" pitchFamily="2" charset="2"/>
              <a:buChar char="v"/>
            </a:pPr>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623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1000"/>
                                        <p:tgtEl>
                                          <p:spTgt spid="11">
                                            <p:txEl>
                                              <p:pRg st="5" end="5"/>
                                            </p:txEl>
                                          </p:spTgt>
                                        </p:tgtEl>
                                      </p:cBhvr>
                                    </p:animEffect>
                                    <p:anim calcmode="lin" valueType="num">
                                      <p:cBhvr>
                                        <p:cTn id="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Effect transition="in" filter="fade">
                                      <p:cBhvr>
                                        <p:cTn id="12" dur="1000"/>
                                        <p:tgtEl>
                                          <p:spTgt spid="11">
                                            <p:txEl>
                                              <p:pRg st="7" end="7"/>
                                            </p:txEl>
                                          </p:spTgt>
                                        </p:tgtEl>
                                      </p:cBhvr>
                                    </p:animEffect>
                                    <p:anim calcmode="lin" valueType="num">
                                      <p:cBhvr>
                                        <p:cTn id="1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animEffect transition="in" filter="fade">
                                      <p:cBhvr>
                                        <p:cTn id="17" dur="1000"/>
                                        <p:tgtEl>
                                          <p:spTgt spid="11">
                                            <p:txEl>
                                              <p:pRg st="8" end="8"/>
                                            </p:txEl>
                                          </p:spTgt>
                                        </p:tgtEl>
                                      </p:cBhvr>
                                    </p:animEffect>
                                    <p:anim calcmode="lin" valueType="num">
                                      <p:cBhvr>
                                        <p:cTn id="1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278" y="0"/>
            <a:ext cx="5577500" cy="6858000"/>
          </a:xfrm>
          <a:prstGeom prst="rect">
            <a:avLst/>
          </a:prstGeom>
        </p:spPr>
      </p:pic>
    </p:spTree>
    <p:extLst>
      <p:ext uri="{BB962C8B-B14F-4D97-AF65-F5344CB8AC3E}">
        <p14:creationId xmlns:p14="http://schemas.microsoft.com/office/powerpoint/2010/main" val="12923439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30</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830997"/>
          </a:xfrm>
          <a:prstGeom prst="rect">
            <a:avLst/>
          </a:prstGeom>
        </p:spPr>
        <p:txBody>
          <a:bodyPr wrap="square">
            <a:spAutoFit/>
          </a:bodyPr>
          <a:lstStyle/>
          <a:p>
            <a:pPr algn="just"/>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2009</a:t>
            </a:r>
          </a:p>
        </p:txBody>
      </p:sp>
      <p:sp>
        <p:nvSpPr>
          <p:cNvPr id="11" name="Rectangle 10"/>
          <p:cNvSpPr/>
          <p:nvPr/>
        </p:nvSpPr>
        <p:spPr>
          <a:xfrm>
            <a:off x="812872" y="1293426"/>
            <a:ext cx="7500938" cy="4693593"/>
          </a:xfrm>
          <a:prstGeom prst="rect">
            <a:avLst/>
          </a:prstGeom>
        </p:spPr>
        <p:txBody>
          <a:bodyPr wrap="square">
            <a:spAutoFit/>
          </a:bodyPr>
          <a:lstStyle/>
          <a:p>
            <a:pPr algn="just"/>
            <a:r>
              <a:rPr lang="en-US" sz="2000" b="1" dirty="0" smtClean="0">
                <a:latin typeface="Garamond" panose="02020404030301010803" pitchFamily="18" charset="0"/>
              </a:rPr>
              <a:t>Regulation 5 – Notice to parties concerned</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Member </a:t>
            </a:r>
            <a:r>
              <a:rPr lang="en-US" sz="1900" dirty="0">
                <a:latin typeface="Garamond" panose="02020404030301010803" pitchFamily="18" charset="0"/>
              </a:rPr>
              <a:t>Secretary </a:t>
            </a:r>
            <a:r>
              <a:rPr lang="en-US" sz="1900" dirty="0" smtClean="0">
                <a:latin typeface="Garamond" panose="02020404030301010803" pitchFamily="18" charset="0"/>
              </a:rPr>
              <a:t> shall inform every party concerned whose case is referred to the </a:t>
            </a:r>
            <a:r>
              <a:rPr lang="en-US" sz="1900" dirty="0" err="1" smtClean="0">
                <a:latin typeface="Garamond" panose="02020404030301010803" pitchFamily="18" charset="0"/>
              </a:rPr>
              <a:t>adalat</a:t>
            </a:r>
            <a:r>
              <a:rPr lang="en-US" sz="1900" dirty="0" smtClean="0">
                <a:latin typeface="Garamond" panose="02020404030301010803" pitchFamily="18" charset="0"/>
              </a:rPr>
              <a:t>, well in time.</a:t>
            </a:r>
            <a:endParaRPr lang="en-US" sz="1900" dirty="0">
              <a:latin typeface="Garamond" panose="02020404030301010803" pitchFamily="18" charset="0"/>
            </a:endParaRPr>
          </a:p>
          <a:p>
            <a:pPr marL="285750" indent="-285750" algn="just">
              <a:buFont typeface="Wingdings" panose="05000000000000000000" pitchFamily="2" charset="2"/>
              <a:buChar char="v"/>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6 </a:t>
            </a:r>
            <a:r>
              <a:rPr lang="en-US" sz="2000" b="1" dirty="0">
                <a:latin typeface="Garamond" panose="02020404030301010803" pitchFamily="18" charset="0"/>
              </a:rPr>
              <a:t>– </a:t>
            </a:r>
            <a:r>
              <a:rPr lang="en-US" sz="2000" b="1" dirty="0" smtClean="0">
                <a:latin typeface="Garamond" panose="02020404030301010803" pitchFamily="18" charset="0"/>
              </a:rPr>
              <a:t>Composition of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At state authority level, At High Court level, At District level, At </a:t>
            </a:r>
            <a:r>
              <a:rPr lang="en-US" sz="1900" dirty="0" err="1" smtClean="0">
                <a:latin typeface="Garamond" panose="02020404030301010803" pitchFamily="18" charset="0"/>
              </a:rPr>
              <a:t>Taluka</a:t>
            </a:r>
            <a:r>
              <a:rPr lang="en-US" sz="1900" dirty="0" smtClean="0">
                <a:latin typeface="Garamond" panose="02020404030301010803" pitchFamily="18" charset="0"/>
              </a:rPr>
              <a:t> level</a:t>
            </a:r>
          </a:p>
          <a:p>
            <a:pPr marL="342900" indent="-342900" algn="just">
              <a:buFontTx/>
              <a:buChar char="-"/>
            </a:pPr>
            <a:r>
              <a:rPr lang="en-US" sz="1900" dirty="0" smtClean="0">
                <a:latin typeface="Garamond" panose="02020404030301010803" pitchFamily="18" charset="0"/>
              </a:rPr>
              <a:t>Serving or retired judicial officer and plus any one or two of the following</a:t>
            </a:r>
          </a:p>
          <a:p>
            <a:pPr marL="800100" lvl="1" indent="-342900" algn="just">
              <a:buFontTx/>
              <a:buChar char="-"/>
            </a:pPr>
            <a:r>
              <a:rPr lang="en-US" sz="1900" dirty="0" smtClean="0">
                <a:latin typeface="Garamond" panose="02020404030301010803" pitchFamily="18" charset="0"/>
              </a:rPr>
              <a:t>A member of the legal profession</a:t>
            </a:r>
          </a:p>
          <a:p>
            <a:pPr marL="800100" lvl="1" indent="-342900" algn="just">
              <a:buFontTx/>
              <a:buChar char="-"/>
            </a:pPr>
            <a:r>
              <a:rPr lang="en-US" sz="1900" dirty="0" smtClean="0">
                <a:latin typeface="Garamond" panose="02020404030301010803" pitchFamily="18" charset="0"/>
              </a:rPr>
              <a:t>A social worker</a:t>
            </a:r>
          </a:p>
          <a:p>
            <a:pPr marL="800100" lvl="1" indent="-342900" algn="just">
              <a:buFontTx/>
              <a:buChar char="-"/>
            </a:pPr>
            <a:r>
              <a:rPr lang="en-US" sz="1900" dirty="0" smtClean="0">
                <a:latin typeface="Garamond" panose="02020404030301010803" pitchFamily="18" charset="0"/>
              </a:rPr>
              <a:t>A professional from the field related to the subject matter </a:t>
            </a:r>
            <a:r>
              <a:rPr lang="en-US" sz="1400" dirty="0" smtClean="0">
                <a:latin typeface="Garamond" panose="02020404030301010803" pitchFamily="18" charset="0"/>
              </a:rPr>
              <a:t>(Inst. Oct. 18)</a:t>
            </a:r>
            <a:endParaRPr lang="en-US" sz="1900" dirty="0" smtClean="0">
              <a:latin typeface="Garamond" panose="02020404030301010803" pitchFamily="18" charset="0"/>
            </a:endParaRPr>
          </a:p>
          <a:p>
            <a:pPr marL="800100" lvl="1" indent="-342900" algn="just">
              <a:buFontTx/>
              <a:buChar char="-"/>
            </a:pPr>
            <a:r>
              <a:rPr lang="en-US" sz="1900" dirty="0" smtClean="0">
                <a:latin typeface="Garamond" panose="02020404030301010803" pitchFamily="18" charset="0"/>
              </a:rPr>
              <a:t>A mediator or a professional or a serving or retired sr. executive </a:t>
            </a:r>
            <a:r>
              <a:rPr lang="en-US" sz="1400" dirty="0" smtClean="0">
                <a:latin typeface="Garamond" panose="02020404030301010803" pitchFamily="18" charset="0"/>
              </a:rPr>
              <a:t>(Inst. Oct</a:t>
            </a:r>
            <a:r>
              <a:rPr lang="en-US" sz="1400" dirty="0">
                <a:latin typeface="Garamond" panose="02020404030301010803" pitchFamily="18" charset="0"/>
              </a:rPr>
              <a:t>. 18)</a:t>
            </a:r>
            <a:endParaRPr lang="en-US" sz="1900" dirty="0">
              <a:latin typeface="Garamond" panose="02020404030301010803" pitchFamily="18" charset="0"/>
            </a:endParaRPr>
          </a:p>
          <a:p>
            <a:pPr marL="285750" indent="-285750" algn="just">
              <a:buFont typeface="Wingdings" panose="05000000000000000000" pitchFamily="2" charset="2"/>
              <a:buChar char="v"/>
            </a:pPr>
            <a:endParaRPr lang="en-US" sz="1900" b="1" i="0" dirty="0">
              <a:solidFill>
                <a:srgbClr val="000000"/>
              </a:solidFill>
              <a:effectLst/>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193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6" end="6"/>
                                            </p:txEl>
                                          </p:spTgt>
                                        </p:tgtEl>
                                        <p:attrNameLst>
                                          <p:attrName>style.visibility</p:attrName>
                                        </p:attrNameLst>
                                      </p:cBhvr>
                                      <p:to>
                                        <p:strVal val="visible"/>
                                      </p:to>
                                    </p:set>
                                    <p:animEffect transition="in" filter="fade">
                                      <p:cBhvr>
                                        <p:cTn id="12" dur="1000"/>
                                        <p:tgtEl>
                                          <p:spTgt spid="11">
                                            <p:txEl>
                                              <p:pRg st="6" end="6"/>
                                            </p:txEl>
                                          </p:spTgt>
                                        </p:tgtEl>
                                      </p:cBhvr>
                                    </p:animEffect>
                                    <p:anim calcmode="lin" valueType="num">
                                      <p:cBhvr>
                                        <p:cTn id="1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1000"/>
                                        <p:tgtEl>
                                          <p:spTgt spid="11">
                                            <p:txEl>
                                              <p:pRg st="7" end="7"/>
                                            </p:txEl>
                                          </p:spTgt>
                                        </p:tgtEl>
                                      </p:cBhvr>
                                    </p:animEffect>
                                    <p:anim calcmode="lin" valueType="num">
                                      <p:cBhvr>
                                        <p:cTn id="18"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fade">
                                      <p:cBhvr>
                                        <p:cTn id="22" dur="1000"/>
                                        <p:tgtEl>
                                          <p:spTgt spid="11">
                                            <p:txEl>
                                              <p:pRg st="8" end="8"/>
                                            </p:txEl>
                                          </p:spTgt>
                                        </p:tgtEl>
                                      </p:cBhvr>
                                    </p:animEffect>
                                    <p:anim calcmode="lin" valueType="num">
                                      <p:cBhvr>
                                        <p:cTn id="23"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fade">
                                      <p:cBhvr>
                                        <p:cTn id="27" dur="1000"/>
                                        <p:tgtEl>
                                          <p:spTgt spid="11">
                                            <p:txEl>
                                              <p:pRg st="9" end="9"/>
                                            </p:txEl>
                                          </p:spTgt>
                                        </p:tgtEl>
                                      </p:cBhvr>
                                    </p:animEffect>
                                    <p:anim calcmode="lin" valueType="num">
                                      <p:cBhvr>
                                        <p:cTn id="28"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10" end="10"/>
                                            </p:txEl>
                                          </p:spTgt>
                                        </p:tgtEl>
                                        <p:attrNameLst>
                                          <p:attrName>style.visibility</p:attrName>
                                        </p:attrNameLst>
                                      </p:cBhvr>
                                      <p:to>
                                        <p:strVal val="visible"/>
                                      </p:to>
                                    </p:set>
                                    <p:animEffect transition="in" filter="fade">
                                      <p:cBhvr>
                                        <p:cTn id="32" dur="1000"/>
                                        <p:tgtEl>
                                          <p:spTgt spid="11">
                                            <p:txEl>
                                              <p:pRg st="10" end="10"/>
                                            </p:txEl>
                                          </p:spTgt>
                                        </p:tgtEl>
                                      </p:cBhvr>
                                    </p:animEffect>
                                    <p:anim calcmode="lin" valueType="num">
                                      <p:cBhvr>
                                        <p:cTn id="33"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animEffect transition="in" filter="fade">
                                      <p:cBhvr>
                                        <p:cTn id="37" dur="1000"/>
                                        <p:tgtEl>
                                          <p:spTgt spid="11">
                                            <p:txEl>
                                              <p:pRg st="11" end="11"/>
                                            </p:txEl>
                                          </p:spTgt>
                                        </p:tgtEl>
                                      </p:cBhvr>
                                    </p:animEffect>
                                    <p:anim calcmode="lin" valueType="num">
                                      <p:cBhvr>
                                        <p:cTn id="38"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31</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830997"/>
          </a:xfrm>
          <a:prstGeom prst="rect">
            <a:avLst/>
          </a:prstGeom>
        </p:spPr>
        <p:txBody>
          <a:bodyPr wrap="square">
            <a:spAutoFit/>
          </a:bodyPr>
          <a:lstStyle/>
          <a:p>
            <a:pPr algn="just"/>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2009</a:t>
            </a:r>
          </a:p>
        </p:txBody>
      </p:sp>
      <p:sp>
        <p:nvSpPr>
          <p:cNvPr id="11" name="Rectangle 10"/>
          <p:cNvSpPr/>
          <p:nvPr/>
        </p:nvSpPr>
        <p:spPr>
          <a:xfrm>
            <a:off x="802481" y="1331755"/>
            <a:ext cx="7500938" cy="4539704"/>
          </a:xfrm>
          <a:prstGeom prst="rect">
            <a:avLst/>
          </a:prstGeom>
        </p:spPr>
        <p:txBody>
          <a:bodyPr wrap="square">
            <a:spAutoFit/>
          </a:bodyPr>
          <a:lstStyle/>
          <a:p>
            <a:pPr algn="just"/>
            <a:r>
              <a:rPr lang="en-US" sz="2000" b="1" dirty="0" smtClean="0">
                <a:latin typeface="Garamond" panose="02020404030301010803" pitchFamily="18" charset="0"/>
              </a:rPr>
              <a:t>Regulation 7 – Allotment of cases to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smtClean="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Member </a:t>
            </a:r>
            <a:r>
              <a:rPr lang="en-US" sz="1900" dirty="0">
                <a:latin typeface="Garamond" panose="02020404030301010803" pitchFamily="18" charset="0"/>
              </a:rPr>
              <a:t>Secretary </a:t>
            </a:r>
            <a:r>
              <a:rPr lang="en-US" sz="1900" dirty="0" smtClean="0">
                <a:latin typeface="Garamond" panose="02020404030301010803" pitchFamily="18" charset="0"/>
              </a:rPr>
              <a:t>shall  assign specific cases to each bench of the </a:t>
            </a:r>
            <a:r>
              <a:rPr lang="en-US" sz="1900" dirty="0" err="1" smtClean="0">
                <a:latin typeface="Garamond" panose="02020404030301010803" pitchFamily="18" charset="0"/>
              </a:rPr>
              <a:t>lok</a:t>
            </a:r>
            <a:r>
              <a:rPr lang="en-US" sz="1900" dirty="0" smtClean="0">
                <a:latin typeface="Garamond" panose="02020404030301010803" pitchFamily="18" charset="0"/>
              </a:rPr>
              <a:t> </a:t>
            </a:r>
            <a:r>
              <a:rPr lang="en-US" sz="1900" dirty="0" err="1" smtClean="0">
                <a:latin typeface="Garamond" panose="02020404030301010803" pitchFamily="18" charset="0"/>
              </a:rPr>
              <a:t>adalat</a:t>
            </a:r>
            <a:endParaRPr lang="en-US" sz="1900" dirty="0" smtClean="0">
              <a:latin typeface="Garamond" panose="02020404030301010803" pitchFamily="18" charset="0"/>
            </a:endParaRPr>
          </a:p>
          <a:p>
            <a:pPr marL="342900" indent="-342900" algn="just">
              <a:buFontTx/>
              <a:buChar char="-"/>
            </a:pPr>
            <a:r>
              <a:rPr lang="en-US" sz="1900" dirty="0">
                <a:latin typeface="Garamond" panose="02020404030301010803" pitchFamily="18" charset="0"/>
              </a:rPr>
              <a:t>Every bench of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shall make sincere efforts to bring about a conciliated settlement in every case put before it without bringing about any kind of coercion, threat, undue influence, allurement or misrepresentation.</a:t>
            </a:r>
          </a:p>
          <a:p>
            <a:pPr marL="285750" indent="-285750" algn="just">
              <a:buFont typeface="Wingdings" panose="05000000000000000000" pitchFamily="2" charset="2"/>
              <a:buChar char="v"/>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9 </a:t>
            </a:r>
            <a:r>
              <a:rPr lang="en-US" sz="2000" b="1" dirty="0">
                <a:latin typeface="Garamond" panose="02020404030301010803" pitchFamily="18" charset="0"/>
              </a:rPr>
              <a:t>– </a:t>
            </a:r>
            <a:r>
              <a:rPr lang="en-US" sz="2000" b="1" dirty="0" smtClean="0">
                <a:latin typeface="Garamond" panose="02020404030301010803" pitchFamily="18" charset="0"/>
              </a:rPr>
              <a:t>Jurisdiction of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Adalats</a:t>
            </a:r>
            <a:r>
              <a:rPr lang="en-US" sz="1900" dirty="0">
                <a:latin typeface="Garamond" panose="02020404030301010803" pitchFamily="18" charset="0"/>
              </a:rPr>
              <a:t> shall have the power only to help the parties to arrive at a compromise or settlement between the parties to a dispute and, while so doing, it shall not issue any direction or order in respect of such dispute between the parties. </a:t>
            </a: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192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1000"/>
                                        <p:tgtEl>
                                          <p:spTgt spid="11">
                                            <p:txEl>
                                              <p:pRg st="5" end="5"/>
                                            </p:txEl>
                                          </p:spTgt>
                                        </p:tgtEl>
                                      </p:cBhvr>
                                    </p:animEffect>
                                    <p:anim calcmode="lin" valueType="num">
                                      <p:cBhvr>
                                        <p:cTn id="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Effect transition="in" filter="fade">
                                      <p:cBhvr>
                                        <p:cTn id="12" dur="1000"/>
                                        <p:tgtEl>
                                          <p:spTgt spid="11">
                                            <p:txEl>
                                              <p:pRg st="7" end="7"/>
                                            </p:txEl>
                                          </p:spTgt>
                                        </p:tgtEl>
                                      </p:cBhvr>
                                    </p:animEffect>
                                    <p:anim calcmode="lin" valueType="num">
                                      <p:cBhvr>
                                        <p:cTn id="1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32</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830997"/>
          </a:xfrm>
          <a:prstGeom prst="rect">
            <a:avLst/>
          </a:prstGeom>
        </p:spPr>
        <p:txBody>
          <a:bodyPr wrap="square">
            <a:spAutoFit/>
          </a:bodyPr>
          <a:lstStyle/>
          <a:p>
            <a:pPr algn="just"/>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2009</a:t>
            </a:r>
          </a:p>
        </p:txBody>
      </p:sp>
      <p:sp>
        <p:nvSpPr>
          <p:cNvPr id="11" name="Rectangle 10"/>
          <p:cNvSpPr/>
          <p:nvPr/>
        </p:nvSpPr>
        <p:spPr>
          <a:xfrm>
            <a:off x="812872" y="1178466"/>
            <a:ext cx="7500938" cy="4216539"/>
          </a:xfrm>
          <a:prstGeom prst="rect">
            <a:avLst/>
          </a:prstGeom>
        </p:spPr>
        <p:txBody>
          <a:bodyPr wrap="square">
            <a:spAutoFit/>
          </a:bodyPr>
          <a:lstStyle/>
          <a:p>
            <a:pPr algn="just"/>
            <a:r>
              <a:rPr lang="en-US" sz="2000" b="1" dirty="0" smtClean="0">
                <a:latin typeface="Garamond" panose="02020404030301010803" pitchFamily="18" charset="0"/>
              </a:rPr>
              <a:t>Regulation 10 – Reference of cases and matters</a:t>
            </a:r>
          </a:p>
          <a:p>
            <a:pPr algn="just"/>
            <a:endParaRPr lang="en-US" sz="1900" b="1" dirty="0">
              <a:latin typeface="Garamond" panose="02020404030301010803" pitchFamily="18" charset="0"/>
            </a:endParaRPr>
          </a:p>
          <a:p>
            <a:pPr marL="342900" indent="-342900" algn="just">
              <a:buFontTx/>
              <a:buChar char="-"/>
            </a:pP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shall get jurisdiction to deal with a case only when a court of competent jurisdiction orders the case to be referred in the manner </a:t>
            </a:r>
            <a:r>
              <a:rPr lang="en-US" sz="1900" dirty="0" smtClean="0">
                <a:latin typeface="Garamond" panose="02020404030301010803" pitchFamily="18" charset="0"/>
              </a:rPr>
              <a:t>prescribed</a:t>
            </a:r>
          </a:p>
          <a:p>
            <a:pPr marL="342900" indent="-342900" algn="just">
              <a:buFontTx/>
              <a:buChar char="-"/>
            </a:pPr>
            <a:r>
              <a:rPr lang="en-US" sz="1900" dirty="0">
                <a:latin typeface="Garamond" panose="02020404030301010803" pitchFamily="18" charset="0"/>
              </a:rPr>
              <a:t>A pre-litigation matter may be referred to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by the concerned Legal Services Institution on the request of any of the parties after giving a reasonable opportunity of being heard to the other party (Inst. Oct </a:t>
            </a:r>
            <a:r>
              <a:rPr lang="en-US" sz="1900" dirty="0" smtClean="0">
                <a:latin typeface="Garamond" panose="02020404030301010803" pitchFamily="18" charset="0"/>
              </a:rPr>
              <a:t>2018)</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13 </a:t>
            </a:r>
            <a:r>
              <a:rPr lang="en-US" sz="2000" b="1" dirty="0">
                <a:latin typeface="Garamond" panose="02020404030301010803" pitchFamily="18" charset="0"/>
              </a:rPr>
              <a:t>– </a:t>
            </a:r>
            <a:r>
              <a:rPr lang="en-US" sz="2000" b="1" dirty="0" smtClean="0">
                <a:latin typeface="Garamond" panose="02020404030301010803" pitchFamily="18" charset="0"/>
              </a:rPr>
              <a:t>Procedure in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a:latin typeface="Garamond" panose="02020404030301010803" pitchFamily="18" charset="0"/>
            </a:endParaRPr>
          </a:p>
          <a:p>
            <a:pPr algn="just"/>
            <a:endParaRPr lang="en-US" sz="2000" b="1" dirty="0">
              <a:latin typeface="Garamond" panose="02020404030301010803" pitchFamily="18" charset="0"/>
            </a:endParaRPr>
          </a:p>
          <a:p>
            <a:pPr marL="342900" indent="-342900" algn="just">
              <a:buFontTx/>
              <a:buChar char="-"/>
            </a:pPr>
            <a:r>
              <a:rPr lang="en-US" sz="1900" dirty="0">
                <a:latin typeface="Garamond" panose="02020404030301010803" pitchFamily="18" charset="0"/>
              </a:rPr>
              <a:t>Members of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have the role of statutory conciliators only and have no judicial role </a:t>
            </a: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10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1000"/>
                                        <p:tgtEl>
                                          <p:spTgt spid="11">
                                            <p:txEl>
                                              <p:pRg st="5" end="5"/>
                                            </p:txEl>
                                          </p:spTgt>
                                        </p:tgtEl>
                                      </p:cBhvr>
                                    </p:animEffect>
                                    <p:anim calcmode="lin" valueType="num">
                                      <p:cBhvr>
                                        <p:cTn id="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Effect transition="in" filter="fade">
                                      <p:cBhvr>
                                        <p:cTn id="12" dur="1000"/>
                                        <p:tgtEl>
                                          <p:spTgt spid="11">
                                            <p:txEl>
                                              <p:pRg st="7" end="7"/>
                                            </p:txEl>
                                          </p:spTgt>
                                        </p:tgtEl>
                                      </p:cBhvr>
                                    </p:animEffect>
                                    <p:anim calcmode="lin" valueType="num">
                                      <p:cBhvr>
                                        <p:cTn id="1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830997"/>
          </a:xfrm>
          <a:prstGeom prst="rect">
            <a:avLst/>
          </a:prstGeom>
        </p:spPr>
        <p:txBody>
          <a:bodyPr wrap="square">
            <a:spAutoFit/>
          </a:bodyPr>
          <a:lstStyle/>
          <a:p>
            <a:pPr algn="just"/>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2009</a:t>
            </a:r>
          </a:p>
        </p:txBody>
      </p:sp>
      <p:sp>
        <p:nvSpPr>
          <p:cNvPr id="11" name="Rectangle 10"/>
          <p:cNvSpPr/>
          <p:nvPr/>
        </p:nvSpPr>
        <p:spPr>
          <a:xfrm>
            <a:off x="799017" y="1217090"/>
            <a:ext cx="7500938" cy="4508927"/>
          </a:xfrm>
          <a:prstGeom prst="rect">
            <a:avLst/>
          </a:prstGeom>
        </p:spPr>
        <p:txBody>
          <a:bodyPr wrap="square">
            <a:spAutoFit/>
          </a:bodyPr>
          <a:lstStyle/>
          <a:p>
            <a:pPr algn="just"/>
            <a:r>
              <a:rPr lang="en-US" sz="2000" b="1" dirty="0" smtClean="0">
                <a:latin typeface="Garamond" panose="02020404030301010803" pitchFamily="18" charset="0"/>
              </a:rPr>
              <a:t>Regulation 17 – Award</a:t>
            </a:r>
          </a:p>
          <a:p>
            <a:pPr algn="just"/>
            <a:endParaRPr lang="en-US" sz="1900" b="1" dirty="0">
              <a:latin typeface="Garamond" panose="02020404030301010803" pitchFamily="18" charset="0"/>
            </a:endParaRPr>
          </a:p>
          <a:p>
            <a:pPr marL="342900" indent="-342900" algn="just">
              <a:buFontTx/>
              <a:buChar char="-"/>
            </a:pPr>
            <a:r>
              <a:rPr lang="en-US" sz="1900" dirty="0">
                <a:latin typeface="Garamond" panose="02020404030301010803" pitchFamily="18" charset="0"/>
              </a:rPr>
              <a:t>Drawing up of the award is merely an administrative act by incorporating the terms of settlement or compromise agreed by parties under the guidance and assistance from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a:t>
            </a:r>
          </a:p>
          <a:p>
            <a:pPr marL="342900" indent="-342900" algn="just">
              <a:buFontTx/>
              <a:buChar char="-"/>
            </a:pPr>
            <a:r>
              <a:rPr lang="en-US" sz="1900" dirty="0">
                <a:latin typeface="Garamond" panose="02020404030301010803" pitchFamily="18" charset="0"/>
              </a:rPr>
              <a:t>When both parties sign or affix their thumb impression and the members of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countersign it, it becomes an </a:t>
            </a:r>
            <a:r>
              <a:rPr lang="en-US" sz="1900" dirty="0" smtClean="0">
                <a:latin typeface="Garamond" panose="02020404030301010803" pitchFamily="18" charset="0"/>
              </a:rPr>
              <a:t>award </a:t>
            </a:r>
            <a:r>
              <a:rPr lang="en-US" sz="2000" dirty="0"/>
              <a:t>(</a:t>
            </a:r>
            <a:r>
              <a:rPr lang="en-US" sz="1900" dirty="0">
                <a:latin typeface="Garamond" panose="02020404030301010803" pitchFamily="18" charset="0"/>
              </a:rPr>
              <a:t>see a specimen at </a:t>
            </a:r>
            <a:r>
              <a:rPr lang="en-US" sz="1900" b="1" dirty="0">
                <a:latin typeface="Garamond" panose="02020404030301010803" pitchFamily="18" charset="0"/>
              </a:rPr>
              <a:t>Appendix-I</a:t>
            </a:r>
            <a:r>
              <a:rPr lang="en-US" sz="1900" dirty="0">
                <a:latin typeface="Garamond" panose="02020404030301010803" pitchFamily="18" charset="0"/>
              </a:rPr>
              <a:t>)</a:t>
            </a: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19 </a:t>
            </a:r>
            <a:r>
              <a:rPr lang="en-US" sz="2000" b="1" dirty="0">
                <a:latin typeface="Garamond" panose="02020404030301010803" pitchFamily="18" charset="0"/>
              </a:rPr>
              <a:t>– </a:t>
            </a:r>
            <a:r>
              <a:rPr lang="en-US" sz="2000" b="1" dirty="0" smtClean="0">
                <a:latin typeface="Garamond" panose="02020404030301010803" pitchFamily="18" charset="0"/>
              </a:rPr>
              <a:t>Failure of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a:t>
            </a:r>
            <a:r>
              <a:rPr lang="en-US" sz="2000" b="1" dirty="0" smtClean="0">
                <a:latin typeface="Garamond" panose="02020404030301010803" pitchFamily="18" charset="0"/>
              </a:rPr>
              <a:t> proceedings</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a:latin typeface="Garamond" panose="02020404030301010803" pitchFamily="18" charset="0"/>
              </a:rPr>
              <a:t>If a pre-litigation matter is not settled in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the parties may be advised to resort to other Alternative Dispute Resolution (ADR) techniques or to approach a court of law and in appropriate cases they may be advised about the availability of legal aid. </a:t>
            </a: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541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fade">
                                      <p:cBhvr>
                                        <p:cTn id="7" dur="1000"/>
                                        <p:tgtEl>
                                          <p:spTgt spid="11">
                                            <p:txEl>
                                              <p:pRg st="5" end="5"/>
                                            </p:txEl>
                                          </p:spTgt>
                                        </p:tgtEl>
                                      </p:cBhvr>
                                    </p:animEffect>
                                    <p:anim calcmode="lin" valueType="num">
                                      <p:cBhvr>
                                        <p:cTn id="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Effect transition="in" filter="fade">
                                      <p:cBhvr>
                                        <p:cTn id="12" dur="1000"/>
                                        <p:tgtEl>
                                          <p:spTgt spid="11">
                                            <p:txEl>
                                              <p:pRg st="7" end="7"/>
                                            </p:txEl>
                                          </p:spTgt>
                                        </p:tgtEl>
                                      </p:cBhvr>
                                    </p:animEffect>
                                    <p:anim calcmode="lin" valueType="num">
                                      <p:cBhvr>
                                        <p:cTn id="1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830997"/>
          </a:xfrm>
          <a:prstGeom prst="rect">
            <a:avLst/>
          </a:prstGeom>
        </p:spPr>
        <p:txBody>
          <a:bodyPr wrap="square">
            <a:spAutoFit/>
          </a:bodyPr>
          <a:lstStyle/>
          <a:p>
            <a:pPr algn="just"/>
            <a:r>
              <a:rPr lang="en-US" sz="2400" b="1" dirty="0">
                <a:solidFill>
                  <a:srgbClr val="FF0000"/>
                </a:solidFill>
                <a:latin typeface="Garamond" panose="02020404030301010803" pitchFamily="18" charset="0"/>
              </a:rPr>
              <a:t>National Legal Services Authority (</a:t>
            </a:r>
            <a:r>
              <a:rPr lang="en-US" sz="2400" b="1" dirty="0" err="1">
                <a:solidFill>
                  <a:srgbClr val="FF0000"/>
                </a:solidFill>
                <a:latin typeface="Garamond" panose="02020404030301010803" pitchFamily="18" charset="0"/>
              </a:rPr>
              <a:t>Lok</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Adalat</a:t>
            </a:r>
            <a:r>
              <a:rPr lang="en-US" sz="2400" b="1" dirty="0">
                <a:solidFill>
                  <a:srgbClr val="FF0000"/>
                </a:solidFill>
                <a:latin typeface="Garamond" panose="02020404030301010803" pitchFamily="18" charset="0"/>
              </a:rPr>
              <a:t>) Regulations, 2009</a:t>
            </a:r>
          </a:p>
        </p:txBody>
      </p:sp>
      <p:sp>
        <p:nvSpPr>
          <p:cNvPr id="11" name="Rectangle 10"/>
          <p:cNvSpPr/>
          <p:nvPr/>
        </p:nvSpPr>
        <p:spPr>
          <a:xfrm>
            <a:off x="812872" y="1289953"/>
            <a:ext cx="7340528" cy="2169825"/>
          </a:xfrm>
          <a:prstGeom prst="rect">
            <a:avLst/>
          </a:prstGeom>
        </p:spPr>
        <p:txBody>
          <a:bodyPr wrap="square">
            <a:spAutoFit/>
          </a:bodyPr>
          <a:lstStyle/>
          <a:p>
            <a:pPr algn="just"/>
            <a:r>
              <a:rPr lang="en-US" sz="2000" b="1" dirty="0" smtClean="0">
                <a:latin typeface="Garamond" panose="02020404030301010803" pitchFamily="18" charset="0"/>
              </a:rPr>
              <a:t>Regulation 23 – Appearance of lawyers and the procedure to be followed in the cases before </a:t>
            </a:r>
            <a:r>
              <a:rPr lang="en-US" sz="2000" b="1" dirty="0" err="1" smtClean="0">
                <a:latin typeface="Garamond" panose="02020404030301010803" pitchFamily="18" charset="0"/>
              </a:rPr>
              <a:t>Lok</a:t>
            </a:r>
            <a:r>
              <a:rPr lang="en-US" sz="2000" b="1" dirty="0" smtClean="0">
                <a:latin typeface="Garamond" panose="02020404030301010803" pitchFamily="18" charset="0"/>
              </a:rPr>
              <a:t> </a:t>
            </a:r>
            <a:r>
              <a:rPr lang="en-US" sz="2000" b="1" dirty="0" err="1" smtClean="0">
                <a:latin typeface="Garamond" panose="02020404030301010803" pitchFamily="18" charset="0"/>
              </a:rPr>
              <a:t>Adalats</a:t>
            </a:r>
            <a:endParaRPr lang="en-US" sz="2000" b="1" dirty="0" smtClean="0">
              <a:latin typeface="Garamond" panose="02020404030301010803" pitchFamily="18" charset="0"/>
            </a:endParaRPr>
          </a:p>
          <a:p>
            <a:pPr algn="just"/>
            <a:endParaRPr lang="en-US" sz="1900" b="1" dirty="0">
              <a:latin typeface="Garamond" panose="02020404030301010803" pitchFamily="18" charset="0"/>
            </a:endParaRPr>
          </a:p>
          <a:p>
            <a:pPr algn="just"/>
            <a:r>
              <a:rPr lang="en-US" sz="1900" dirty="0">
                <a:latin typeface="Garamond" panose="02020404030301010803" pitchFamily="18" charset="0"/>
              </a:rPr>
              <a:t>The appearance of lawyers on behalf of the parties at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shall not be barred and an effort shall be made to encourage the parties to be present personally. The lawyers may be advised to avoid wearing their robes and bands during the proceedings before the </a:t>
            </a:r>
            <a:r>
              <a:rPr lang="en-US" sz="1900" dirty="0" err="1">
                <a:latin typeface="Garamond" panose="02020404030301010803" pitchFamily="18" charset="0"/>
              </a:rPr>
              <a:t>Lok</a:t>
            </a:r>
            <a:r>
              <a:rPr lang="en-US" sz="1900" dirty="0">
                <a:latin typeface="Garamond" panose="02020404030301010803" pitchFamily="18" charset="0"/>
              </a:rPr>
              <a:t> </a:t>
            </a:r>
            <a:r>
              <a:rPr lang="en-US" sz="1900" dirty="0" err="1">
                <a:latin typeface="Garamond" panose="02020404030301010803" pitchFamily="18" charset="0"/>
              </a:rPr>
              <a:t>Adalat</a:t>
            </a:r>
            <a:r>
              <a:rPr lang="en-US" sz="1900" dirty="0">
                <a:latin typeface="Garamond" panose="02020404030301010803" pitchFamily="18" charset="0"/>
              </a:rPr>
              <a:t>. </a:t>
            </a: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342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35</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30000" t="7111" r="31000" b="4000"/>
          <a:stretch/>
        </p:blipFill>
        <p:spPr>
          <a:xfrm>
            <a:off x="1533525" y="-144463"/>
            <a:ext cx="5943600" cy="7620000"/>
          </a:xfrm>
          <a:prstGeom prst="rect">
            <a:avLst/>
          </a:prstGeom>
        </p:spPr>
      </p:pic>
    </p:spTree>
    <p:extLst>
      <p:ext uri="{BB962C8B-B14F-4D97-AF65-F5344CB8AC3E}">
        <p14:creationId xmlns:p14="http://schemas.microsoft.com/office/powerpoint/2010/main" val="117899496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36</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852560" y="2673414"/>
            <a:ext cx="7500938" cy="830997"/>
          </a:xfrm>
          <a:prstGeom prst="rect">
            <a:avLst/>
          </a:prstGeom>
        </p:spPr>
        <p:txBody>
          <a:bodyPr wrap="square">
            <a:spAutoFit/>
          </a:bodyPr>
          <a:lstStyle/>
          <a:p>
            <a:pPr algn="ctr"/>
            <a:r>
              <a:rPr lang="en-US" sz="2400" b="1" dirty="0" smtClean="0">
                <a:solidFill>
                  <a:srgbClr val="FF0000"/>
                </a:solidFill>
                <a:latin typeface="Garamond" panose="02020404030301010803" pitchFamily="18" charset="0"/>
              </a:rPr>
              <a:t>National Legal Services Authority (Free &amp; Competent Legal Services) Regulation, 2009</a:t>
            </a:r>
            <a:endParaRPr lang="en-US" sz="2400"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0655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37</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a:solidFill>
                  <a:srgbClr val="FF0000"/>
                </a:solidFill>
                <a:latin typeface="Garamond" panose="02020404030301010803" pitchFamily="18" charset="0"/>
              </a:rPr>
              <a:t>National Legal Services Authority (Free &amp; Competent Legal Services) Regulation, 2009</a:t>
            </a:r>
            <a:endParaRPr lang="en-US" sz="2200"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60733"/>
            <a:ext cx="7500938" cy="5062924"/>
          </a:xfrm>
          <a:prstGeom prst="rect">
            <a:avLst/>
          </a:prstGeom>
        </p:spPr>
        <p:txBody>
          <a:bodyPr wrap="square">
            <a:spAutoFit/>
          </a:bodyPr>
          <a:lstStyle/>
          <a:p>
            <a:pPr algn="just"/>
            <a:r>
              <a:rPr lang="en-US" sz="2000" b="1" dirty="0" smtClean="0">
                <a:latin typeface="Garamond" panose="02020404030301010803" pitchFamily="18" charset="0"/>
              </a:rPr>
              <a:t>Regulation 3 – Application for Legal Services</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Application to be made in </a:t>
            </a:r>
            <a:r>
              <a:rPr lang="en-US" sz="1900" b="1" dirty="0" smtClean="0">
                <a:latin typeface="Garamond" panose="02020404030301010803" pitchFamily="18" charset="0"/>
              </a:rPr>
              <a:t>Form I </a:t>
            </a:r>
            <a:r>
              <a:rPr lang="en-US" sz="1900" dirty="0" smtClean="0">
                <a:latin typeface="Garamond" panose="02020404030301010803" pitchFamily="18" charset="0"/>
              </a:rPr>
              <a:t>in the local language or English</a:t>
            </a:r>
          </a:p>
          <a:p>
            <a:pPr marL="342900" indent="-342900" algn="just">
              <a:buFontTx/>
              <a:buChar char="-"/>
            </a:pPr>
            <a:r>
              <a:rPr lang="en-US" sz="1900" dirty="0">
                <a:latin typeface="Garamond" panose="02020404030301010803" pitchFamily="18" charset="0"/>
              </a:rPr>
              <a:t>An applicant advised by the para-legal volunteers, legal aid clubs, legal aid clinics and voluntary social service institutions shall also be considered for free legal services. </a:t>
            </a:r>
          </a:p>
          <a:p>
            <a:pPr marL="342900" indent="-342900" algn="just">
              <a:buFontTx/>
              <a:buChar char="-"/>
            </a:pPr>
            <a:r>
              <a:rPr lang="en-US" sz="1900" dirty="0">
                <a:latin typeface="Garamond" panose="02020404030301010803" pitchFamily="18" charset="0"/>
              </a:rPr>
              <a:t>Requests received through e-mails and interactive on-line facility also may be considered for free legal services after verification of the identity of the applicant and on ensuring that he or she owns the authorship of the grievances projected</a:t>
            </a:r>
          </a:p>
          <a:p>
            <a:pPr marL="342900" indent="-342900" algn="just">
              <a:buFontTx/>
              <a:buChar char="-"/>
            </a:pPr>
            <a:endParaRPr lang="en-US" sz="1900" b="1" dirty="0" smtClean="0">
              <a:latin typeface="Garamond" panose="02020404030301010803" pitchFamily="18" charset="0"/>
            </a:endParaRPr>
          </a:p>
          <a:p>
            <a:pPr algn="just"/>
            <a:r>
              <a:rPr lang="en-US" sz="2000" b="1" dirty="0">
                <a:latin typeface="Garamond" panose="02020404030301010803" pitchFamily="18" charset="0"/>
              </a:rPr>
              <a:t>Regulation </a:t>
            </a:r>
            <a:r>
              <a:rPr lang="en-US" sz="2000" b="1" dirty="0" smtClean="0">
                <a:latin typeface="Garamond" panose="02020404030301010803" pitchFamily="18" charset="0"/>
              </a:rPr>
              <a:t>4 </a:t>
            </a:r>
            <a:r>
              <a:rPr lang="en-US" sz="2000" b="1" dirty="0">
                <a:latin typeface="Garamond" panose="02020404030301010803" pitchFamily="18" charset="0"/>
              </a:rPr>
              <a:t>– </a:t>
            </a:r>
            <a:r>
              <a:rPr lang="en-US" sz="2000" b="1" dirty="0" smtClean="0">
                <a:latin typeface="Garamond" panose="02020404030301010803" pitchFamily="18" charset="0"/>
              </a:rPr>
              <a:t>Legal Services Institutions to have a front office</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LSI shall have a front office to be manned by a retainer lawyer on rotational basis and one or more para-legal volunteers available during office hours</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2637922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1000"/>
                                        <p:tgtEl>
                                          <p:spTgt spid="13">
                                            <p:txEl>
                                              <p:pRg st="6" end="6"/>
                                            </p:txEl>
                                          </p:spTgt>
                                        </p:tgtEl>
                                      </p:cBhvr>
                                    </p:animEffect>
                                    <p:anim calcmode="lin" valueType="num">
                                      <p:cBhvr>
                                        <p:cTn id="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8" end="8"/>
                                            </p:txEl>
                                          </p:spTgt>
                                        </p:tgtEl>
                                        <p:attrNameLst>
                                          <p:attrName>style.visibility</p:attrName>
                                        </p:attrNameLst>
                                      </p:cBhvr>
                                      <p:to>
                                        <p:strVal val="visible"/>
                                      </p:to>
                                    </p:set>
                                    <p:animEffect transition="in" filter="fade">
                                      <p:cBhvr>
                                        <p:cTn id="12" dur="1000"/>
                                        <p:tgtEl>
                                          <p:spTgt spid="13">
                                            <p:txEl>
                                              <p:pRg st="8" end="8"/>
                                            </p:txEl>
                                          </p:spTgt>
                                        </p:tgtEl>
                                      </p:cBhvr>
                                    </p:animEffect>
                                    <p:anim calcmode="lin" valueType="num">
                                      <p:cBhvr>
                                        <p:cTn id="13"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38</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25000" t="13556" r="26000" b="4667"/>
          <a:stretch/>
        </p:blipFill>
        <p:spPr>
          <a:xfrm>
            <a:off x="1161176" y="-62345"/>
            <a:ext cx="7467600" cy="7010400"/>
          </a:xfrm>
          <a:prstGeom prst="rect">
            <a:avLst/>
          </a:prstGeom>
        </p:spPr>
      </p:pic>
    </p:spTree>
    <p:extLst>
      <p:ext uri="{BB962C8B-B14F-4D97-AF65-F5344CB8AC3E}">
        <p14:creationId xmlns:p14="http://schemas.microsoft.com/office/powerpoint/2010/main" val="9545893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39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a:solidFill>
                  <a:srgbClr val="FF0000"/>
                </a:solidFill>
                <a:latin typeface="Garamond" panose="02020404030301010803" pitchFamily="18" charset="0"/>
              </a:rPr>
              <a:t>National Legal Services Authority (Free &amp; Competent Legal Services) Regulation, 2009</a:t>
            </a:r>
            <a:endParaRPr lang="en-US" sz="2200"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60733"/>
            <a:ext cx="7500938" cy="2431435"/>
          </a:xfrm>
          <a:prstGeom prst="rect">
            <a:avLst/>
          </a:prstGeom>
        </p:spPr>
        <p:txBody>
          <a:bodyPr wrap="square">
            <a:spAutoFit/>
          </a:bodyPr>
          <a:lstStyle/>
          <a:p>
            <a:pPr algn="just"/>
            <a:r>
              <a:rPr lang="en-US" sz="2000" b="1" dirty="0" smtClean="0">
                <a:latin typeface="Garamond" panose="02020404030301010803" pitchFamily="18" charset="0"/>
              </a:rPr>
              <a:t>Regulation 5 – Proof of entitlement of free legal services</a:t>
            </a:r>
          </a:p>
          <a:p>
            <a:pPr algn="just"/>
            <a:endParaRPr lang="en-US" sz="1900" b="1" dirty="0">
              <a:latin typeface="Garamond" panose="02020404030301010803" pitchFamily="18" charset="0"/>
            </a:endParaRPr>
          </a:p>
          <a:p>
            <a:pPr marL="342900" indent="-342900" algn="just">
              <a:buFontTx/>
              <a:buChar char="-"/>
            </a:pPr>
            <a:r>
              <a:rPr lang="en-US" sz="1900" dirty="0">
                <a:latin typeface="Garamond" panose="02020404030301010803" pitchFamily="18" charset="0"/>
              </a:rPr>
              <a:t>A self-certificate of the applicant, along with self-attested copy of relevant documents or certificates, if any, that he falls under the categories of persons entitled to free legal services under Section 12 of the Act shall ordinarily be </a:t>
            </a:r>
            <a:r>
              <a:rPr lang="en-US" sz="1900" dirty="0" smtClean="0">
                <a:latin typeface="Garamond" panose="02020404030301010803" pitchFamily="18" charset="0"/>
              </a:rPr>
              <a:t>sufficient</a:t>
            </a:r>
          </a:p>
          <a:p>
            <a:pPr marL="342900" indent="-342900" algn="just">
              <a:buFontTx/>
              <a:buChar char="-"/>
            </a:pPr>
            <a:r>
              <a:rPr lang="en-US" sz="1900" dirty="0" smtClean="0">
                <a:latin typeface="Garamond" panose="02020404030301010803" pitchFamily="18" charset="0"/>
              </a:rPr>
              <a:t>Application will be scrutinized by member secretary or person assigned (Reg. 7)</a:t>
            </a:r>
            <a:endParaRPr lang="en-US" sz="1900" dirty="0">
              <a:latin typeface="Garamond" panose="02020404030301010803" pitchFamily="18" charset="0"/>
            </a:endParaRPr>
          </a:p>
        </p:txBody>
      </p:sp>
    </p:spTree>
    <p:extLst>
      <p:ext uri="{BB962C8B-B14F-4D97-AF65-F5344CB8AC3E}">
        <p14:creationId xmlns:p14="http://schemas.microsoft.com/office/powerpoint/2010/main" val="36160784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86" y="715609"/>
            <a:ext cx="8207414" cy="5332971"/>
          </a:xfrm>
          <a:prstGeom prst="rect">
            <a:avLst/>
          </a:prstGeom>
        </p:spPr>
      </p:pic>
    </p:spTree>
    <p:extLst>
      <p:ext uri="{BB962C8B-B14F-4D97-AF65-F5344CB8AC3E}">
        <p14:creationId xmlns:p14="http://schemas.microsoft.com/office/powerpoint/2010/main" val="94611545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40</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a:solidFill>
                  <a:srgbClr val="FF0000"/>
                </a:solidFill>
                <a:latin typeface="Garamond" panose="02020404030301010803" pitchFamily="18" charset="0"/>
              </a:rPr>
              <a:t>National Legal Services Authority (Free &amp; Competent Legal Services) Regulation, 2009</a:t>
            </a:r>
            <a:endParaRPr lang="en-US" sz="2200"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99614"/>
            <a:ext cx="7500938" cy="3939540"/>
          </a:xfrm>
          <a:prstGeom prst="rect">
            <a:avLst/>
          </a:prstGeom>
        </p:spPr>
        <p:txBody>
          <a:bodyPr wrap="square">
            <a:spAutoFit/>
          </a:bodyPr>
          <a:lstStyle/>
          <a:p>
            <a:pPr algn="just"/>
            <a:r>
              <a:rPr lang="en-US" sz="2000" b="1" dirty="0" smtClean="0">
                <a:latin typeface="Garamond" panose="02020404030301010803" pitchFamily="18" charset="0"/>
              </a:rPr>
              <a:t>Regulation 8 – Panel Lawyers</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Application are invited by legal services authority</a:t>
            </a:r>
          </a:p>
          <a:p>
            <a:pPr marL="342900" indent="-342900" algn="just">
              <a:buFontTx/>
              <a:buChar char="-"/>
            </a:pPr>
            <a:r>
              <a:rPr lang="en-US" sz="1900" dirty="0" smtClean="0">
                <a:latin typeface="Garamond" panose="02020404030301010803" pitchFamily="18" charset="0"/>
              </a:rPr>
              <a:t>Min. 3 years experience at a Bar</a:t>
            </a:r>
          </a:p>
          <a:p>
            <a:pPr marL="342900" indent="-342900" algn="just">
              <a:buFontTx/>
              <a:buChar char="-"/>
            </a:pPr>
            <a:r>
              <a:rPr lang="en-US" sz="1900" dirty="0" smtClean="0">
                <a:latin typeface="Garamond" panose="02020404030301010803" pitchFamily="18" charset="0"/>
              </a:rPr>
              <a:t>Preparation of list of panel lawyers to be designated as Retainers</a:t>
            </a:r>
          </a:p>
          <a:p>
            <a:pPr marL="342900" indent="-342900" algn="just">
              <a:buFontTx/>
              <a:buChar char="-"/>
            </a:pPr>
            <a:r>
              <a:rPr lang="en-US" sz="1900" dirty="0" smtClean="0">
                <a:latin typeface="Garamond" panose="02020404030301010803" pitchFamily="18" charset="0"/>
              </a:rPr>
              <a:t>Strength of Retainers in SC 20, HCs 15, Dist. 10, </a:t>
            </a:r>
            <a:r>
              <a:rPr lang="en-US" sz="1900" dirty="0" err="1" smtClean="0">
                <a:latin typeface="Garamond" panose="02020404030301010803" pitchFamily="18" charset="0"/>
              </a:rPr>
              <a:t>Taluka</a:t>
            </a:r>
            <a:r>
              <a:rPr lang="en-US" sz="1900" dirty="0" smtClean="0">
                <a:latin typeface="Garamond" panose="02020404030301010803" pitchFamily="18" charset="0"/>
              </a:rPr>
              <a:t> 5</a:t>
            </a:r>
          </a:p>
          <a:p>
            <a:pPr marL="342900" indent="-342900" algn="just">
              <a:buFontTx/>
              <a:buChar char="-"/>
            </a:pPr>
            <a:r>
              <a:rPr lang="en-US" sz="1900" dirty="0" smtClean="0">
                <a:latin typeface="Garamond" panose="02020404030301010803" pitchFamily="18" charset="0"/>
              </a:rPr>
              <a:t>Honorarium to the retainer SC 40K pm, State 25K pm, Dist. 15K pm, </a:t>
            </a:r>
            <a:r>
              <a:rPr lang="en-US" sz="1900" dirty="0" err="1" smtClean="0">
                <a:latin typeface="Garamond" panose="02020404030301010803" pitchFamily="18" charset="0"/>
              </a:rPr>
              <a:t>Taluka</a:t>
            </a:r>
            <a:r>
              <a:rPr lang="en-US" sz="1900" dirty="0" smtClean="0">
                <a:latin typeface="Garamond" panose="02020404030301010803" pitchFamily="18" charset="0"/>
              </a:rPr>
              <a:t> 10K pm</a:t>
            </a:r>
          </a:p>
          <a:p>
            <a:pPr marL="342900" indent="-342900" algn="just">
              <a:buFontTx/>
              <a:buChar char="-"/>
            </a:pPr>
            <a:endParaRPr lang="en-US" sz="1900" dirty="0">
              <a:latin typeface="Garamond" panose="02020404030301010803" pitchFamily="18" charset="0"/>
            </a:endParaRPr>
          </a:p>
          <a:p>
            <a:pPr algn="just"/>
            <a:r>
              <a:rPr lang="en-US" sz="2000" b="1" dirty="0">
                <a:latin typeface="Garamond" panose="02020404030301010803" pitchFamily="18" charset="0"/>
              </a:rPr>
              <a:t>Regulation </a:t>
            </a:r>
            <a:r>
              <a:rPr lang="en-US" sz="2000" b="1" dirty="0" smtClean="0">
                <a:latin typeface="Garamond" panose="02020404030301010803" pitchFamily="18" charset="0"/>
              </a:rPr>
              <a:t>10 </a:t>
            </a:r>
            <a:r>
              <a:rPr lang="en-US" sz="2000" b="1" dirty="0">
                <a:latin typeface="Garamond" panose="02020404030301010803" pitchFamily="18" charset="0"/>
              </a:rPr>
              <a:t>– </a:t>
            </a:r>
            <a:r>
              <a:rPr lang="en-US" sz="2000" b="1" dirty="0" smtClean="0">
                <a:latin typeface="Garamond" panose="02020404030301010803" pitchFamily="18" charset="0"/>
              </a:rPr>
              <a:t>Monitoring &amp; Mentoring Committee</a:t>
            </a:r>
            <a:endParaRPr lang="en-US" sz="2000" b="1" dirty="0">
              <a:latin typeface="Garamond" panose="02020404030301010803" pitchFamily="18" charset="0"/>
            </a:endParaRPr>
          </a:p>
          <a:p>
            <a:pPr algn="just"/>
            <a:endParaRPr lang="en-US" sz="2000" b="1" dirty="0" smtClean="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Committee to be set up</a:t>
            </a:r>
          </a:p>
          <a:p>
            <a:pPr marL="342900" indent="-342900" algn="just">
              <a:buFontTx/>
              <a:buChar char="-"/>
            </a:pPr>
            <a:r>
              <a:rPr lang="en-US" sz="1900" dirty="0" smtClean="0">
                <a:latin typeface="Garamond" panose="02020404030301010803" pitchFamily="18" charset="0"/>
              </a:rPr>
              <a:t>Bi-monthly report to be prepared</a:t>
            </a:r>
            <a:endParaRPr lang="en-US" sz="1900" dirty="0">
              <a:latin typeface="Garamond" panose="02020404030301010803" pitchFamily="18" charset="0"/>
            </a:endParaRPr>
          </a:p>
        </p:txBody>
      </p:sp>
    </p:spTree>
    <p:extLst>
      <p:ext uri="{BB962C8B-B14F-4D97-AF65-F5344CB8AC3E}">
        <p14:creationId xmlns:p14="http://schemas.microsoft.com/office/powerpoint/2010/main" val="3664555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8" end="8"/>
                                            </p:txEl>
                                          </p:spTgt>
                                        </p:tgtEl>
                                        <p:attrNameLst>
                                          <p:attrName>style.visibility</p:attrName>
                                        </p:attrNameLst>
                                      </p:cBhvr>
                                      <p:to>
                                        <p:strVal val="visible"/>
                                      </p:to>
                                    </p:set>
                                    <p:animEffect transition="in" filter="fade">
                                      <p:cBhvr>
                                        <p:cTn id="7" dur="1000"/>
                                        <p:tgtEl>
                                          <p:spTgt spid="13">
                                            <p:txEl>
                                              <p:pRg st="8" end="8"/>
                                            </p:txEl>
                                          </p:spTgt>
                                        </p:tgtEl>
                                      </p:cBhvr>
                                    </p:animEffect>
                                    <p:anim calcmode="lin" valueType="num">
                                      <p:cBhvr>
                                        <p:cTn id="8"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0" end="10"/>
                                            </p:txEl>
                                          </p:spTgt>
                                        </p:tgtEl>
                                        <p:attrNameLst>
                                          <p:attrName>style.visibility</p:attrName>
                                        </p:attrNameLst>
                                      </p:cBhvr>
                                      <p:to>
                                        <p:strVal val="visible"/>
                                      </p:to>
                                    </p:set>
                                    <p:animEffect transition="in" filter="fade">
                                      <p:cBhvr>
                                        <p:cTn id="12" dur="1000"/>
                                        <p:tgtEl>
                                          <p:spTgt spid="13">
                                            <p:txEl>
                                              <p:pRg st="10" end="10"/>
                                            </p:txEl>
                                          </p:spTgt>
                                        </p:tgtEl>
                                      </p:cBhvr>
                                    </p:animEffect>
                                    <p:anim calcmode="lin" valueType="num">
                                      <p:cBhvr>
                                        <p:cTn id="13"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11" end="11"/>
                                            </p:txEl>
                                          </p:spTgt>
                                        </p:tgtEl>
                                        <p:attrNameLst>
                                          <p:attrName>style.visibility</p:attrName>
                                        </p:attrNameLst>
                                      </p:cBhvr>
                                      <p:to>
                                        <p:strVal val="visible"/>
                                      </p:to>
                                    </p:set>
                                    <p:animEffect transition="in" filter="fade">
                                      <p:cBhvr>
                                        <p:cTn id="17" dur="1000"/>
                                        <p:tgtEl>
                                          <p:spTgt spid="13">
                                            <p:txEl>
                                              <p:pRg st="11" end="11"/>
                                            </p:txEl>
                                          </p:spTgt>
                                        </p:tgtEl>
                                      </p:cBhvr>
                                    </p:animEffect>
                                    <p:anim calcmode="lin" valueType="num">
                                      <p:cBhvr>
                                        <p:cTn id="18"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41</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a:solidFill>
                  <a:srgbClr val="FF0000"/>
                </a:solidFill>
                <a:latin typeface="Garamond" panose="02020404030301010803" pitchFamily="18" charset="0"/>
              </a:rPr>
              <a:t>National Legal Services Authority (Free &amp; Competent Legal Services) Regulation, 2009</a:t>
            </a:r>
            <a:endParaRPr lang="en-US" sz="2200"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99614"/>
            <a:ext cx="7500938" cy="3416320"/>
          </a:xfrm>
          <a:prstGeom prst="rect">
            <a:avLst/>
          </a:prstGeom>
        </p:spPr>
        <p:txBody>
          <a:bodyPr wrap="square">
            <a:spAutoFit/>
          </a:bodyPr>
          <a:lstStyle/>
          <a:p>
            <a:pPr algn="just"/>
            <a:r>
              <a:rPr lang="en-US" sz="2000" b="1" dirty="0" smtClean="0">
                <a:latin typeface="Garamond" panose="02020404030301010803" pitchFamily="18" charset="0"/>
              </a:rPr>
              <a:t>Regulation 14 – Payment of fees to the panel lawyers</a:t>
            </a:r>
          </a:p>
          <a:p>
            <a:pPr algn="just"/>
            <a:endParaRPr lang="en-US" sz="1900" b="1" dirty="0">
              <a:latin typeface="Garamond" panose="02020404030301010803" pitchFamily="18" charset="0"/>
            </a:endParaRPr>
          </a:p>
          <a:p>
            <a:pPr marL="342900" indent="-342900" algn="just">
              <a:buFontTx/>
              <a:buChar char="-"/>
            </a:pPr>
            <a:r>
              <a:rPr lang="en-US" sz="1900" dirty="0">
                <a:latin typeface="Garamond" panose="02020404030301010803" pitchFamily="18" charset="0"/>
              </a:rPr>
              <a:t>Panel lawyers shall be paid fee in accordance with the Schedule of fee, as approved under the State regulations</a:t>
            </a:r>
            <a:r>
              <a:rPr lang="en-US" sz="1900" dirty="0" smtClean="0">
                <a:latin typeface="Garamond" panose="02020404030301010803" pitchFamily="18" charset="0"/>
              </a:rPr>
              <a:t>.</a:t>
            </a:r>
          </a:p>
          <a:p>
            <a:pPr marL="342900" indent="-342900" algn="just">
              <a:buFontTx/>
              <a:buChar char="-"/>
            </a:pPr>
            <a:r>
              <a:rPr lang="en-US" sz="1900" dirty="0">
                <a:latin typeface="Garamond" panose="02020404030301010803" pitchFamily="18" charset="0"/>
              </a:rPr>
              <a:t>The State Legal Services Authority and other Legal Services Institution shall effect periodic revision of the honorarium to be paid to panel lawyers for the different types of services rendered by them in legal aid cases. </a:t>
            </a:r>
          </a:p>
          <a:p>
            <a:pPr marL="342900" indent="-342900" algn="just">
              <a:buFontTx/>
              <a:buChar char="-"/>
            </a:pPr>
            <a:r>
              <a:rPr lang="en-US" sz="1900" dirty="0">
                <a:latin typeface="Garamond" panose="02020404030301010803" pitchFamily="18" charset="0"/>
              </a:rPr>
              <a:t>As soon as the report of completion of the proceedings is received from the panel lawyer, the Legal Services Institution shall, without any delay, pay </a:t>
            </a:r>
            <a:r>
              <a:rPr lang="en-US" sz="1900" dirty="0" smtClean="0">
                <a:latin typeface="Garamond" panose="02020404030301010803" pitchFamily="18" charset="0"/>
              </a:rPr>
              <a:t>the honorarium.</a:t>
            </a:r>
            <a:endParaRPr lang="en-US" sz="1900" dirty="0">
              <a:latin typeface="Garamond" panose="02020404030301010803" pitchFamily="18" charset="0"/>
            </a:endParaRPr>
          </a:p>
        </p:txBody>
      </p:sp>
    </p:spTree>
    <p:extLst>
      <p:ext uri="{BB962C8B-B14F-4D97-AF65-F5344CB8AC3E}">
        <p14:creationId xmlns:p14="http://schemas.microsoft.com/office/powerpoint/2010/main" val="212095900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42</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852560" y="2635314"/>
            <a:ext cx="7500938" cy="830997"/>
          </a:xfrm>
          <a:prstGeom prst="rect">
            <a:avLst/>
          </a:prstGeom>
        </p:spPr>
        <p:txBody>
          <a:bodyPr wrap="square">
            <a:spAutoFit/>
          </a:bodyPr>
          <a:lstStyle/>
          <a:p>
            <a:pPr algn="ctr"/>
            <a:r>
              <a:rPr lang="en-US" sz="2400" b="1" dirty="0" smtClean="0">
                <a:solidFill>
                  <a:srgbClr val="FF0000"/>
                </a:solidFill>
                <a:latin typeface="Garamond" panose="02020404030301010803" pitchFamily="18" charset="0"/>
              </a:rPr>
              <a:t>National Legal Services Authority (Legal Services Clinics) Regulations, 2011</a:t>
            </a:r>
            <a:endParaRPr lang="en-US" sz="2400" b="1"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46861613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43</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60733"/>
            <a:ext cx="7500938" cy="3016210"/>
          </a:xfrm>
          <a:prstGeom prst="rect">
            <a:avLst/>
          </a:prstGeom>
        </p:spPr>
        <p:txBody>
          <a:bodyPr wrap="square">
            <a:spAutoFit/>
          </a:bodyPr>
          <a:lstStyle/>
          <a:p>
            <a:pPr algn="just"/>
            <a:r>
              <a:rPr lang="en-US" sz="2000" b="1" dirty="0" smtClean="0">
                <a:latin typeface="Garamond" panose="02020404030301010803" pitchFamily="18" charset="0"/>
              </a:rPr>
              <a:t>Regulation 2(1)(c) – Legal Services Clinic</a:t>
            </a:r>
          </a:p>
          <a:p>
            <a:pPr algn="just"/>
            <a:endParaRPr lang="en-US" sz="1900" b="1" dirty="0">
              <a:latin typeface="Garamond" panose="02020404030301010803" pitchFamily="18" charset="0"/>
            </a:endParaRPr>
          </a:p>
          <a:p>
            <a:pPr algn="just"/>
            <a:r>
              <a:rPr lang="en-US" sz="1900" dirty="0" smtClean="0">
                <a:latin typeface="Garamond" panose="02020404030301010803" pitchFamily="18" charset="0"/>
              </a:rPr>
              <a:t>…means the facility established by the District Legal Services Authority to provide basic legal services to the people with the assistance of para-legal volunteers or lawyers, as the point of first contact for help and advice and</a:t>
            </a:r>
          </a:p>
          <a:p>
            <a:pPr algn="just"/>
            <a:endParaRPr lang="en-US" sz="1900" dirty="0">
              <a:latin typeface="Garamond" panose="02020404030301010803" pitchFamily="18" charset="0"/>
            </a:endParaRPr>
          </a:p>
          <a:p>
            <a:pPr algn="just"/>
            <a:r>
              <a:rPr lang="en-US" sz="1900" dirty="0" smtClean="0">
                <a:latin typeface="Garamond" panose="02020404030301010803" pitchFamily="18" charset="0"/>
              </a:rPr>
              <a:t>…includes legal services clinics set up under </a:t>
            </a:r>
            <a:r>
              <a:rPr lang="en-US" sz="1900" u="sng" dirty="0" smtClean="0">
                <a:latin typeface="Garamond" panose="02020404030301010803" pitchFamily="18" charset="0"/>
              </a:rPr>
              <a:t>Regulation 3</a:t>
            </a:r>
            <a:r>
              <a:rPr lang="en-US" sz="1900" dirty="0" smtClean="0">
                <a:latin typeface="Garamond" panose="02020404030301010803" pitchFamily="18" charset="0"/>
              </a:rPr>
              <a:t> (village, jail, education </a:t>
            </a:r>
            <a:r>
              <a:rPr lang="en-US" sz="1900" dirty="0" err="1" smtClean="0">
                <a:latin typeface="Garamond" panose="02020404030301010803" pitchFamily="18" charset="0"/>
              </a:rPr>
              <a:t>insts</a:t>
            </a:r>
            <a:r>
              <a:rPr lang="en-US" sz="1900" dirty="0" smtClean="0">
                <a:latin typeface="Garamond" panose="02020404030301010803" pitchFamily="18" charset="0"/>
              </a:rPr>
              <a:t>, community centers, protection homes, courts etc.) and </a:t>
            </a:r>
            <a:r>
              <a:rPr lang="en-US" sz="1900" u="sng" dirty="0" smtClean="0">
                <a:latin typeface="Garamond" panose="02020404030301010803" pitchFamily="18" charset="0"/>
              </a:rPr>
              <a:t>Regulation 24 </a:t>
            </a:r>
            <a:r>
              <a:rPr lang="en-US" sz="1900" dirty="0" smtClean="0">
                <a:latin typeface="Garamond" panose="02020404030301010803" pitchFamily="18" charset="0"/>
              </a:rPr>
              <a:t>(law colleges, law universities and other institutions)</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413202947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44</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37117" y="1219200"/>
            <a:ext cx="7500938" cy="3600986"/>
          </a:xfrm>
          <a:prstGeom prst="rect">
            <a:avLst/>
          </a:prstGeom>
        </p:spPr>
        <p:txBody>
          <a:bodyPr wrap="square">
            <a:spAutoFit/>
          </a:bodyPr>
          <a:lstStyle/>
          <a:p>
            <a:pPr algn="just"/>
            <a:r>
              <a:rPr lang="en-US" sz="2000" b="1" dirty="0" smtClean="0">
                <a:latin typeface="Garamond" panose="02020404030301010803" pitchFamily="18" charset="0"/>
              </a:rPr>
              <a:t>Regulation 3 – Establishment of LSC</a:t>
            </a:r>
          </a:p>
          <a:p>
            <a:pPr algn="just"/>
            <a:endParaRPr lang="en-US" sz="1900" b="1" dirty="0">
              <a:latin typeface="Garamond" panose="02020404030301010803" pitchFamily="18" charset="0"/>
            </a:endParaRPr>
          </a:p>
          <a:p>
            <a:pPr algn="just"/>
            <a:r>
              <a:rPr lang="en-US" sz="1900" dirty="0" smtClean="0">
                <a:latin typeface="Garamond" panose="02020404030301010803" pitchFamily="18" charset="0"/>
              </a:rPr>
              <a:t>Subject to the financial resources available, the District Legal Services Authority shall establish legal services clinics</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a:p>
            <a:pPr marL="342900" indent="-342900" algn="just">
              <a:buFontTx/>
              <a:buChar char="-"/>
            </a:pPr>
            <a:endParaRPr lang="en-US" sz="1100" b="1" dirty="0">
              <a:latin typeface="Garamond" panose="02020404030301010803" pitchFamily="18" charset="0"/>
            </a:endParaRPr>
          </a:p>
          <a:p>
            <a:pPr algn="just"/>
            <a:r>
              <a:rPr lang="en-US" sz="2000" b="1" dirty="0">
                <a:latin typeface="Garamond" panose="02020404030301010803" pitchFamily="18" charset="0"/>
              </a:rPr>
              <a:t>Regulation </a:t>
            </a:r>
            <a:r>
              <a:rPr lang="en-US" sz="2000" b="1" dirty="0" smtClean="0">
                <a:latin typeface="Garamond" panose="02020404030301010803" pitchFamily="18" charset="0"/>
              </a:rPr>
              <a:t>4 </a:t>
            </a:r>
            <a:r>
              <a:rPr lang="en-US" sz="2000" b="1" dirty="0">
                <a:latin typeface="Garamond" panose="02020404030301010803" pitchFamily="18" charset="0"/>
              </a:rPr>
              <a:t>– </a:t>
            </a:r>
            <a:r>
              <a:rPr lang="en-US" sz="2000" b="1" dirty="0" smtClean="0">
                <a:latin typeface="Garamond" panose="02020404030301010803" pitchFamily="18" charset="0"/>
              </a:rPr>
              <a:t>Eligibility criteria for  free legal services in the LSC</a:t>
            </a:r>
            <a:endParaRPr lang="en-US" sz="2000" b="1" dirty="0">
              <a:latin typeface="Garamond" panose="02020404030301010803" pitchFamily="18" charset="0"/>
            </a:endParaRPr>
          </a:p>
          <a:p>
            <a:pPr algn="just"/>
            <a:endParaRPr lang="en-US" sz="2000" b="1" dirty="0">
              <a:latin typeface="Garamond" panose="02020404030301010803" pitchFamily="18" charset="0"/>
            </a:endParaRPr>
          </a:p>
          <a:p>
            <a:pPr algn="just"/>
            <a:r>
              <a:rPr lang="en-US" sz="1900" dirty="0" smtClean="0">
                <a:latin typeface="Garamond" panose="02020404030301010803" pitchFamily="18" charset="0"/>
              </a:rPr>
              <a:t>Every person who fulfills the criteria specified in section 12 shall be eligible to get free legal services</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56078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1000"/>
                                        <p:tgtEl>
                                          <p:spTgt spid="13">
                                            <p:txEl>
                                              <p:pRg st="5" end="5"/>
                                            </p:txEl>
                                          </p:spTgt>
                                        </p:tgtEl>
                                      </p:cBhvr>
                                    </p:animEffect>
                                    <p:anim calcmode="lin" valueType="num">
                                      <p:cBhvr>
                                        <p:cTn id="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7" end="7"/>
                                            </p:txEl>
                                          </p:spTgt>
                                        </p:tgtEl>
                                        <p:attrNameLst>
                                          <p:attrName>style.visibility</p:attrName>
                                        </p:attrNameLst>
                                      </p:cBhvr>
                                      <p:to>
                                        <p:strVal val="visible"/>
                                      </p:to>
                                    </p:set>
                                    <p:animEffect transition="in" filter="fade">
                                      <p:cBhvr>
                                        <p:cTn id="12" dur="1000"/>
                                        <p:tgtEl>
                                          <p:spTgt spid="13">
                                            <p:txEl>
                                              <p:pRg st="7" end="7"/>
                                            </p:txEl>
                                          </p:spTgt>
                                        </p:tgtEl>
                                      </p:cBhvr>
                                    </p:animEffect>
                                    <p:anim calcmode="lin" valueType="num">
                                      <p:cBhvr>
                                        <p:cTn id="13"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45</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52560" y="1219200"/>
            <a:ext cx="7500938" cy="4185761"/>
          </a:xfrm>
          <a:prstGeom prst="rect">
            <a:avLst/>
          </a:prstGeom>
        </p:spPr>
        <p:txBody>
          <a:bodyPr wrap="square">
            <a:spAutoFit/>
          </a:bodyPr>
          <a:lstStyle/>
          <a:p>
            <a:pPr algn="just"/>
            <a:r>
              <a:rPr lang="en-US" sz="2000" b="1" dirty="0" smtClean="0">
                <a:latin typeface="Garamond" panose="02020404030301010803" pitchFamily="18" charset="0"/>
              </a:rPr>
              <a:t>Regulation 5 – The personnel manning the LSC</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At least 2  para-legal volunteers available during working hours</a:t>
            </a:r>
          </a:p>
          <a:p>
            <a:pPr marL="342900" indent="-342900" algn="just">
              <a:buFontTx/>
              <a:buChar char="-"/>
            </a:pPr>
            <a:r>
              <a:rPr lang="en-US" sz="1900" dirty="0" smtClean="0">
                <a:latin typeface="Garamond" panose="02020404030301010803" pitchFamily="18" charset="0"/>
              </a:rPr>
              <a:t>Duty of PLV to assist the lawyers in drafting petitions, applications, pleadings and other legal documents</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6 </a:t>
            </a:r>
            <a:r>
              <a:rPr lang="en-US" sz="2000" b="1" dirty="0">
                <a:latin typeface="Garamond" panose="02020404030301010803" pitchFamily="18" charset="0"/>
              </a:rPr>
              <a:t>– </a:t>
            </a:r>
            <a:r>
              <a:rPr lang="en-US" sz="2000" b="1" dirty="0" smtClean="0">
                <a:latin typeface="Garamond" panose="02020404030301010803" pitchFamily="18" charset="0"/>
              </a:rPr>
              <a:t>Deputing lawyers to the LSC</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Panel Lawyers or retainers lawyers</a:t>
            </a:r>
          </a:p>
          <a:p>
            <a:pPr marL="342900" indent="-342900" algn="just">
              <a:buFontTx/>
              <a:buChar char="-"/>
            </a:pPr>
            <a:r>
              <a:rPr lang="en-US" sz="1900" dirty="0" smtClean="0">
                <a:latin typeface="Garamond" panose="02020404030301010803" pitchFamily="18" charset="0"/>
              </a:rPr>
              <a:t>Frequency of lawyers as per regulation 7</a:t>
            </a:r>
          </a:p>
          <a:p>
            <a:pPr marL="342900" indent="-342900" algn="just">
              <a:buFontTx/>
              <a:buChar char="-"/>
            </a:pPr>
            <a:r>
              <a:rPr lang="en-US" sz="1900" dirty="0" smtClean="0">
                <a:latin typeface="Garamond" panose="02020404030301010803" pitchFamily="18" charset="0"/>
              </a:rPr>
              <a:t>The penal lawyers or retainer lawyers with skills for amicable settlement of disputes shall alone be considered for being deputed. (Regulation 8)</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3167613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1000"/>
                                        <p:tgtEl>
                                          <p:spTgt spid="13">
                                            <p:txEl>
                                              <p:pRg st="5" end="5"/>
                                            </p:txEl>
                                          </p:spTgt>
                                        </p:tgtEl>
                                      </p:cBhvr>
                                    </p:animEffect>
                                    <p:anim calcmode="lin" valueType="num">
                                      <p:cBhvr>
                                        <p:cTn id="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7" end="7"/>
                                            </p:txEl>
                                          </p:spTgt>
                                        </p:tgtEl>
                                        <p:attrNameLst>
                                          <p:attrName>style.visibility</p:attrName>
                                        </p:attrNameLst>
                                      </p:cBhvr>
                                      <p:to>
                                        <p:strVal val="visible"/>
                                      </p:to>
                                    </p:set>
                                    <p:animEffect transition="in" filter="fade">
                                      <p:cBhvr>
                                        <p:cTn id="12" dur="1000"/>
                                        <p:tgtEl>
                                          <p:spTgt spid="13">
                                            <p:txEl>
                                              <p:pRg st="7" end="7"/>
                                            </p:txEl>
                                          </p:spTgt>
                                        </p:tgtEl>
                                      </p:cBhvr>
                                    </p:animEffect>
                                    <p:anim calcmode="lin" valueType="num">
                                      <p:cBhvr>
                                        <p:cTn id="13"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animEffect transition="in" filter="fade">
                                      <p:cBhvr>
                                        <p:cTn id="17" dur="1000"/>
                                        <p:tgtEl>
                                          <p:spTgt spid="13">
                                            <p:txEl>
                                              <p:pRg st="8" end="8"/>
                                            </p:txEl>
                                          </p:spTgt>
                                        </p:tgtEl>
                                      </p:cBhvr>
                                    </p:animEffect>
                                    <p:anim calcmode="lin" valueType="num">
                                      <p:cBhvr>
                                        <p:cTn id="18"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9" end="9"/>
                                            </p:txEl>
                                          </p:spTgt>
                                        </p:tgtEl>
                                        <p:attrNameLst>
                                          <p:attrName>style.visibility</p:attrName>
                                        </p:attrNameLst>
                                      </p:cBhvr>
                                      <p:to>
                                        <p:strVal val="visible"/>
                                      </p:to>
                                    </p:set>
                                    <p:animEffect transition="in" filter="fade">
                                      <p:cBhvr>
                                        <p:cTn id="22" dur="1000"/>
                                        <p:tgtEl>
                                          <p:spTgt spid="13">
                                            <p:txEl>
                                              <p:pRg st="9" end="9"/>
                                            </p:txEl>
                                          </p:spTgt>
                                        </p:tgtEl>
                                      </p:cBhvr>
                                    </p:animEffect>
                                    <p:anim calcmode="lin" valueType="num">
                                      <p:cBhvr>
                                        <p:cTn id="23"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46</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23414"/>
            <a:ext cx="7500938" cy="4770537"/>
          </a:xfrm>
          <a:prstGeom prst="rect">
            <a:avLst/>
          </a:prstGeom>
        </p:spPr>
        <p:txBody>
          <a:bodyPr wrap="square">
            <a:spAutoFit/>
          </a:bodyPr>
          <a:lstStyle/>
          <a:p>
            <a:pPr algn="just"/>
            <a:r>
              <a:rPr lang="en-US" sz="2000" b="1" dirty="0" smtClean="0">
                <a:latin typeface="Garamond" panose="02020404030301010803" pitchFamily="18" charset="0"/>
              </a:rPr>
              <a:t>Regulation 9 – Legal Services in the LSC</a:t>
            </a:r>
          </a:p>
          <a:p>
            <a:pPr algn="just"/>
            <a:endParaRPr lang="en-US" sz="20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Wide range of services</a:t>
            </a:r>
          </a:p>
          <a:p>
            <a:pPr marL="342900" indent="-342900" algn="just">
              <a:buFontTx/>
              <a:buChar char="-"/>
            </a:pPr>
            <a:r>
              <a:rPr lang="en-US" sz="1900" dirty="0" smtClean="0">
                <a:latin typeface="Garamond" panose="02020404030301010803" pitchFamily="18" charset="0"/>
              </a:rPr>
              <a:t>Single window facility for helping the disadvantaged people to solve their legal problems whenever needed</a:t>
            </a:r>
          </a:p>
          <a:p>
            <a:pPr marL="342900" indent="-342900" algn="just">
              <a:buFontTx/>
              <a:buChar char="-"/>
            </a:pPr>
            <a:r>
              <a:rPr lang="en-US" sz="1900" dirty="0" smtClean="0">
                <a:latin typeface="Garamond" panose="02020404030301010803" pitchFamily="18" charset="0"/>
              </a:rPr>
              <a:t>Solving problems with govt. offices</a:t>
            </a:r>
          </a:p>
          <a:p>
            <a:pPr marL="342900" indent="-342900" algn="just">
              <a:buFontTx/>
              <a:buChar char="-"/>
            </a:pPr>
            <a:r>
              <a:rPr lang="en-US" sz="1900" dirty="0" smtClean="0">
                <a:latin typeface="Garamond" panose="02020404030301010803" pitchFamily="18" charset="0"/>
              </a:rPr>
              <a:t>Initial legal advise on problem</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10 </a:t>
            </a:r>
            <a:r>
              <a:rPr lang="en-US" sz="2000" b="1" dirty="0">
                <a:latin typeface="Garamond" panose="02020404030301010803" pitchFamily="18" charset="0"/>
              </a:rPr>
              <a:t>– </a:t>
            </a:r>
            <a:r>
              <a:rPr lang="en-US" sz="2000" b="1" dirty="0" smtClean="0">
                <a:latin typeface="Garamond" panose="02020404030301010803" pitchFamily="18" charset="0"/>
              </a:rPr>
              <a:t>Functions of PLVs in the LSC</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Provide initial advice person seeking legal services,  accompany the persons seeking legal services to attend govt. offices, if service of lawyer is required then approach nearest legal services institutions, legal awareness etc.,</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35743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animEffect transition="in" filter="fade">
                                      <p:cBhvr>
                                        <p:cTn id="7" dur="1000"/>
                                        <p:tgtEl>
                                          <p:spTgt spid="13">
                                            <p:txEl>
                                              <p:pRg st="7" end="7"/>
                                            </p:txEl>
                                          </p:spTgt>
                                        </p:tgtEl>
                                      </p:cBhvr>
                                    </p:animEffect>
                                    <p:anim calcmode="lin" valueType="num">
                                      <p:cBhvr>
                                        <p:cTn id="8"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9" end="9"/>
                                            </p:txEl>
                                          </p:spTgt>
                                        </p:tgtEl>
                                        <p:attrNameLst>
                                          <p:attrName>style.visibility</p:attrName>
                                        </p:attrNameLst>
                                      </p:cBhvr>
                                      <p:to>
                                        <p:strVal val="visible"/>
                                      </p:to>
                                    </p:set>
                                    <p:animEffect transition="in" filter="fade">
                                      <p:cBhvr>
                                        <p:cTn id="12" dur="1000"/>
                                        <p:tgtEl>
                                          <p:spTgt spid="13">
                                            <p:txEl>
                                              <p:pRg st="9" end="9"/>
                                            </p:txEl>
                                          </p:spTgt>
                                        </p:tgtEl>
                                      </p:cBhvr>
                                    </p:animEffect>
                                    <p:anim calcmode="lin" valueType="num">
                                      <p:cBhvr>
                                        <p:cTn id="13"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47</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23414"/>
            <a:ext cx="7500938" cy="3893374"/>
          </a:xfrm>
          <a:prstGeom prst="rect">
            <a:avLst/>
          </a:prstGeom>
        </p:spPr>
        <p:txBody>
          <a:bodyPr wrap="square">
            <a:spAutoFit/>
          </a:bodyPr>
          <a:lstStyle/>
          <a:p>
            <a:pPr algn="just"/>
            <a:r>
              <a:rPr lang="en-US" sz="2000" b="1" dirty="0" smtClean="0">
                <a:latin typeface="Garamond" panose="02020404030301010803" pitchFamily="18" charset="0"/>
              </a:rPr>
              <a:t>Regulation 11 – Location of LSC</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Shall be located at places where people of the locality can have easy access</a:t>
            </a:r>
          </a:p>
          <a:p>
            <a:pPr marL="342900" indent="-342900" algn="just">
              <a:buFontTx/>
              <a:buChar char="-"/>
            </a:pPr>
            <a:r>
              <a:rPr lang="en-US" sz="1900" dirty="0" smtClean="0">
                <a:latin typeface="Garamond" panose="02020404030301010803" pitchFamily="18" charset="0"/>
              </a:rPr>
              <a:t>The LSC may request local body institutions, such as the village panchayat to provide a room for establishing LSC</a:t>
            </a:r>
          </a:p>
          <a:p>
            <a:pPr marL="342900" indent="-342900" algn="just">
              <a:buFontTx/>
              <a:buChar char="-"/>
            </a:pPr>
            <a:r>
              <a:rPr lang="en-US" sz="1900" dirty="0" smtClean="0">
                <a:latin typeface="Garamond" panose="02020404030301010803" pitchFamily="18" charset="0"/>
              </a:rPr>
              <a:t>If rooms are not available DLSA may take a room on rent till alternate accommodation is available for establishing the LSC</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13 </a:t>
            </a:r>
            <a:r>
              <a:rPr lang="en-US" sz="2000" b="1" dirty="0">
                <a:latin typeface="Garamond" panose="02020404030301010803" pitchFamily="18" charset="0"/>
              </a:rPr>
              <a:t>– </a:t>
            </a:r>
            <a:r>
              <a:rPr lang="en-US" sz="2000" b="1" dirty="0" smtClean="0">
                <a:latin typeface="Garamond" panose="02020404030301010803" pitchFamily="18" charset="0"/>
              </a:rPr>
              <a:t>Signboard exhibiting name of LSC</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Signboard both in English and  in the local language</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3531164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1000"/>
                                        <p:tgtEl>
                                          <p:spTgt spid="13">
                                            <p:txEl>
                                              <p:pRg st="6" end="6"/>
                                            </p:txEl>
                                          </p:spTgt>
                                        </p:tgtEl>
                                      </p:cBhvr>
                                    </p:animEffect>
                                    <p:anim calcmode="lin" valueType="num">
                                      <p:cBhvr>
                                        <p:cTn id="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8" end="8"/>
                                            </p:txEl>
                                          </p:spTgt>
                                        </p:tgtEl>
                                        <p:attrNameLst>
                                          <p:attrName>style.visibility</p:attrName>
                                        </p:attrNameLst>
                                      </p:cBhvr>
                                      <p:to>
                                        <p:strVal val="visible"/>
                                      </p:to>
                                    </p:set>
                                    <p:animEffect transition="in" filter="fade">
                                      <p:cBhvr>
                                        <p:cTn id="12" dur="1000"/>
                                        <p:tgtEl>
                                          <p:spTgt spid="13">
                                            <p:txEl>
                                              <p:pRg st="8" end="8"/>
                                            </p:txEl>
                                          </p:spTgt>
                                        </p:tgtEl>
                                      </p:cBhvr>
                                    </p:animEffect>
                                    <p:anim calcmode="lin" valueType="num">
                                      <p:cBhvr>
                                        <p:cTn id="13"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48</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23414"/>
            <a:ext cx="7500938" cy="4847481"/>
          </a:xfrm>
          <a:prstGeom prst="rect">
            <a:avLst/>
          </a:prstGeom>
        </p:spPr>
        <p:txBody>
          <a:bodyPr wrap="square">
            <a:spAutoFit/>
          </a:bodyPr>
          <a:lstStyle/>
          <a:p>
            <a:pPr algn="just"/>
            <a:r>
              <a:rPr lang="en-US" sz="2000" b="1" dirty="0" smtClean="0">
                <a:latin typeface="Garamond" panose="02020404030301010803" pitchFamily="18" charset="0"/>
              </a:rPr>
              <a:t>Regulation 16 – Resolve dispute amicable</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PLV or lawyer shall attempt to amicable resolve the pre-litigation dispute brought to the LSC</a:t>
            </a: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17 </a:t>
            </a:r>
            <a:r>
              <a:rPr lang="en-US" sz="2000" b="1" dirty="0">
                <a:latin typeface="Garamond" panose="02020404030301010803" pitchFamily="18" charset="0"/>
              </a:rPr>
              <a:t>– </a:t>
            </a:r>
            <a:r>
              <a:rPr lang="en-US" sz="2000" b="1" dirty="0" smtClean="0">
                <a:latin typeface="Garamond" panose="02020404030301010803" pitchFamily="18" charset="0"/>
              </a:rPr>
              <a:t>Honorarium</a:t>
            </a:r>
            <a:endParaRPr lang="en-US" sz="2000" b="1" dirty="0">
              <a:latin typeface="Garamond" panose="02020404030301010803" pitchFamily="18" charset="0"/>
            </a:endParaRPr>
          </a:p>
          <a:p>
            <a:pPr algn="just"/>
            <a:endParaRPr lang="en-US" sz="20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Lawyer </a:t>
            </a:r>
            <a:r>
              <a:rPr lang="en-US" sz="1900" dirty="0" err="1" smtClean="0">
                <a:latin typeface="Garamond" panose="02020404030301010803" pitchFamily="18" charset="0"/>
              </a:rPr>
              <a:t>Rs</a:t>
            </a:r>
            <a:r>
              <a:rPr lang="en-US" sz="1900" dirty="0" smtClean="0">
                <a:latin typeface="Garamond" panose="02020404030301010803" pitchFamily="18" charset="0"/>
              </a:rPr>
              <a:t>. 500 per day, PLV </a:t>
            </a:r>
            <a:r>
              <a:rPr lang="en-US" sz="1900" dirty="0" err="1" smtClean="0">
                <a:latin typeface="Garamond" panose="02020404030301010803" pitchFamily="18" charset="0"/>
              </a:rPr>
              <a:t>Rs</a:t>
            </a:r>
            <a:r>
              <a:rPr lang="en-US" sz="1900" dirty="0" smtClean="0">
                <a:latin typeface="Garamond" panose="02020404030301010803" pitchFamily="18" charset="0"/>
              </a:rPr>
              <a:t>. 250 per day</a:t>
            </a:r>
          </a:p>
          <a:p>
            <a:pPr marL="342900" indent="-342900" algn="just">
              <a:buFontTx/>
              <a:buChar char="-"/>
            </a:pPr>
            <a:r>
              <a:rPr lang="en-US" sz="1900" dirty="0" smtClean="0">
                <a:latin typeface="Garamond" panose="02020404030301010803" pitchFamily="18" charset="0"/>
              </a:rPr>
              <a:t>Special consideration may be given in cases where the LSC is situated in difficult terrains and in distant places where transport facility are inadequate</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algn="just"/>
            <a:r>
              <a:rPr lang="en-US" sz="2000" b="1" dirty="0">
                <a:latin typeface="Garamond" panose="02020404030301010803" pitchFamily="18" charset="0"/>
              </a:rPr>
              <a:t>Regulation </a:t>
            </a:r>
            <a:r>
              <a:rPr lang="en-US" sz="2000" b="1" dirty="0" smtClean="0">
                <a:latin typeface="Garamond" panose="02020404030301010803" pitchFamily="18" charset="0"/>
              </a:rPr>
              <a:t>20 </a:t>
            </a:r>
            <a:r>
              <a:rPr lang="en-US" sz="2000" b="1" dirty="0">
                <a:latin typeface="Garamond" panose="02020404030301010803" pitchFamily="18" charset="0"/>
              </a:rPr>
              <a:t>– </a:t>
            </a:r>
            <a:r>
              <a:rPr lang="en-US" sz="2000" b="1" dirty="0" smtClean="0">
                <a:latin typeface="Garamond" panose="02020404030301010803" pitchFamily="18" charset="0"/>
              </a:rPr>
              <a:t>Maintenance of records and register</a:t>
            </a:r>
            <a:endParaRPr lang="en-US" sz="2000" b="1" dirty="0">
              <a:latin typeface="Garamond" panose="02020404030301010803" pitchFamily="18" charset="0"/>
            </a:endParaRPr>
          </a:p>
          <a:p>
            <a:pPr algn="just"/>
            <a:endParaRPr lang="en-US" sz="20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Records to be maintained in register</a:t>
            </a:r>
            <a:endParaRPr lang="en-US" sz="1900"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2076748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1000"/>
                                        <p:tgtEl>
                                          <p:spTgt spid="13">
                                            <p:txEl>
                                              <p:pRg st="4" end="4"/>
                                            </p:txEl>
                                          </p:spTgt>
                                        </p:tgtEl>
                                      </p:cBhvr>
                                    </p:animEffect>
                                    <p:anim calcmode="lin" valueType="num">
                                      <p:cBhvr>
                                        <p:cTn id="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6" end="6"/>
                                            </p:txEl>
                                          </p:spTgt>
                                        </p:tgtEl>
                                        <p:attrNameLst>
                                          <p:attrName>style.visibility</p:attrName>
                                        </p:attrNameLst>
                                      </p:cBhvr>
                                      <p:to>
                                        <p:strVal val="visible"/>
                                      </p:to>
                                    </p:set>
                                    <p:animEffect transition="in" filter="fade">
                                      <p:cBhvr>
                                        <p:cTn id="12" dur="1000"/>
                                        <p:tgtEl>
                                          <p:spTgt spid="13">
                                            <p:txEl>
                                              <p:pRg st="6" end="6"/>
                                            </p:txEl>
                                          </p:spTgt>
                                        </p:tgtEl>
                                      </p:cBhvr>
                                    </p:animEffect>
                                    <p:anim calcmode="lin" valueType="num">
                                      <p:cBhvr>
                                        <p:cTn id="1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animEffect transition="in" filter="fade">
                                      <p:cBhvr>
                                        <p:cTn id="17" dur="1000"/>
                                        <p:tgtEl>
                                          <p:spTgt spid="13">
                                            <p:txEl>
                                              <p:pRg st="7" end="7"/>
                                            </p:txEl>
                                          </p:spTgt>
                                        </p:tgtEl>
                                      </p:cBhvr>
                                    </p:animEffect>
                                    <p:anim calcmode="lin" valueType="num">
                                      <p:cBhvr>
                                        <p:cTn id="18"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9" end="9"/>
                                            </p:txEl>
                                          </p:spTgt>
                                        </p:tgtEl>
                                        <p:attrNameLst>
                                          <p:attrName>style.visibility</p:attrName>
                                        </p:attrNameLst>
                                      </p:cBhvr>
                                      <p:to>
                                        <p:strVal val="visible"/>
                                      </p:to>
                                    </p:set>
                                    <p:animEffect transition="in" filter="fade">
                                      <p:cBhvr>
                                        <p:cTn id="24" dur="1000"/>
                                        <p:tgtEl>
                                          <p:spTgt spid="13">
                                            <p:txEl>
                                              <p:pRg st="9" end="9"/>
                                            </p:txEl>
                                          </p:spTgt>
                                        </p:tgtEl>
                                      </p:cBhvr>
                                    </p:animEffect>
                                    <p:anim calcmode="lin" valueType="num">
                                      <p:cBhvr>
                                        <p:cTn id="25"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xEl>
                                              <p:pRg st="11" end="11"/>
                                            </p:txEl>
                                          </p:spTgt>
                                        </p:tgtEl>
                                        <p:attrNameLst>
                                          <p:attrName>style.visibility</p:attrName>
                                        </p:attrNameLst>
                                      </p:cBhvr>
                                      <p:to>
                                        <p:strVal val="visible"/>
                                      </p:to>
                                    </p:set>
                                    <p:animEffect transition="in" filter="fade">
                                      <p:cBhvr>
                                        <p:cTn id="29" dur="1000"/>
                                        <p:tgtEl>
                                          <p:spTgt spid="13">
                                            <p:txEl>
                                              <p:pRg st="11" end="11"/>
                                            </p:txEl>
                                          </p:spTgt>
                                        </p:tgtEl>
                                      </p:cBhvr>
                                    </p:animEffect>
                                    <p:anim calcmode="lin" valueType="num">
                                      <p:cBhvr>
                                        <p:cTn id="30"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49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23414"/>
            <a:ext cx="7500938" cy="3662541"/>
          </a:xfrm>
          <a:prstGeom prst="rect">
            <a:avLst/>
          </a:prstGeom>
        </p:spPr>
        <p:txBody>
          <a:bodyPr wrap="square">
            <a:spAutoFit/>
          </a:bodyPr>
          <a:lstStyle/>
          <a:p>
            <a:pPr algn="just"/>
            <a:r>
              <a:rPr lang="en-US" sz="2000" b="1" dirty="0" smtClean="0">
                <a:latin typeface="Garamond" panose="02020404030301010803" pitchFamily="18" charset="0"/>
              </a:rPr>
              <a:t>Regulation 22 – LSC run by the law students</a:t>
            </a:r>
          </a:p>
          <a:p>
            <a:pPr algn="just"/>
            <a:endParaRPr lang="en-US" sz="20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All regulations shall </a:t>
            </a:r>
            <a:r>
              <a:rPr lang="en-US" sz="1900" i="1" dirty="0" smtClean="0">
                <a:latin typeface="Garamond" panose="02020404030301010803" pitchFamily="18" charset="0"/>
              </a:rPr>
              <a:t>mutatis mutandis </a:t>
            </a:r>
            <a:r>
              <a:rPr lang="en-US" sz="1900" dirty="0" smtClean="0">
                <a:latin typeface="Garamond" panose="02020404030301010803" pitchFamily="18" charset="0"/>
              </a:rPr>
              <a:t>be applicable to the student LSC set up by the law colleges and universities</a:t>
            </a: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23 </a:t>
            </a:r>
            <a:r>
              <a:rPr lang="en-US" sz="2000" b="1" dirty="0">
                <a:latin typeface="Garamond" panose="02020404030301010803" pitchFamily="18" charset="0"/>
              </a:rPr>
              <a:t>– </a:t>
            </a:r>
            <a:r>
              <a:rPr lang="en-US" sz="2000" b="1" dirty="0" smtClean="0">
                <a:latin typeface="Garamond" panose="02020404030301010803" pitchFamily="18" charset="0"/>
              </a:rPr>
              <a:t>Law students may adopt a village for legal aid campus</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Law students may adopt a village, esp. in the rural area for legal awareness and aid</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3170819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1000"/>
                                        <p:tgtEl>
                                          <p:spTgt spid="13">
                                            <p:txEl>
                                              <p:pRg st="4" end="4"/>
                                            </p:txEl>
                                          </p:spTgt>
                                        </p:tgtEl>
                                      </p:cBhvr>
                                    </p:animEffect>
                                    <p:anim calcmode="lin" valueType="num">
                                      <p:cBhvr>
                                        <p:cTn id="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6" end="6"/>
                                            </p:txEl>
                                          </p:spTgt>
                                        </p:tgtEl>
                                        <p:attrNameLst>
                                          <p:attrName>style.visibility</p:attrName>
                                        </p:attrNameLst>
                                      </p:cBhvr>
                                      <p:to>
                                        <p:strVal val="visible"/>
                                      </p:to>
                                    </p:set>
                                    <p:animEffect transition="in" filter="fade">
                                      <p:cBhvr>
                                        <p:cTn id="12" dur="1000"/>
                                        <p:tgtEl>
                                          <p:spTgt spid="13">
                                            <p:txEl>
                                              <p:pRg st="6" end="6"/>
                                            </p:txEl>
                                          </p:spTgt>
                                        </p:tgtEl>
                                      </p:cBhvr>
                                    </p:animEffect>
                                    <p:anim calcmode="lin" valueType="num">
                                      <p:cBhvr>
                                        <p:cTn id="1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6" name="TextBox 5"/>
          <p:cNvSpPr txBox="1"/>
          <p:nvPr/>
        </p:nvSpPr>
        <p:spPr>
          <a:xfrm>
            <a:off x="762000" y="5334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Outline</a:t>
            </a:r>
            <a:endParaRPr lang="en-US" sz="2800" b="1" dirty="0">
              <a:solidFill>
                <a:srgbClr val="FF0000"/>
              </a:solidFill>
              <a:latin typeface="Garamond" panose="02020404030301010803" pitchFamily="18" charset="0"/>
            </a:endParaRPr>
          </a:p>
        </p:txBody>
      </p:sp>
      <p:sp>
        <p:nvSpPr>
          <p:cNvPr id="7" name="TextBox 6"/>
          <p:cNvSpPr txBox="1"/>
          <p:nvPr/>
        </p:nvSpPr>
        <p:spPr>
          <a:xfrm>
            <a:off x="762000" y="1143000"/>
            <a:ext cx="7543800" cy="892552"/>
          </a:xfrm>
          <a:prstGeom prst="rect">
            <a:avLst/>
          </a:prstGeom>
          <a:noFill/>
        </p:spPr>
        <p:txBody>
          <a:bodyPr wrap="square" rtlCol="0">
            <a:spAutoFit/>
          </a:bodyPr>
          <a:lstStyle/>
          <a:p>
            <a:pPr algn="just"/>
            <a:r>
              <a:rPr lang="en-US" sz="2600" b="1" dirty="0" smtClean="0">
                <a:latin typeface="Garamond" panose="02020404030301010803" pitchFamily="18" charset="0"/>
              </a:rPr>
              <a:t>1. Legal Services Authorities Act, 1987</a:t>
            </a:r>
          </a:p>
          <a:p>
            <a:pPr algn="just"/>
            <a:r>
              <a:rPr lang="en-US" sz="2600" b="1" dirty="0" smtClean="0">
                <a:solidFill>
                  <a:schemeClr val="bg1">
                    <a:lumMod val="95000"/>
                  </a:schemeClr>
                </a:solidFill>
                <a:latin typeface="Garamond" panose="02020404030301010803" pitchFamily="18" charset="0"/>
              </a:rPr>
              <a:t>2. Other Rules &amp; Regulations</a:t>
            </a:r>
            <a:endParaRPr lang="en-US" sz="2600" b="1" dirty="0">
              <a:solidFill>
                <a:schemeClr val="bg1">
                  <a:lumMod val="95000"/>
                </a:schemeClr>
              </a:solidFill>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316505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50</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8" name="Rectangle 7"/>
          <p:cNvSpPr/>
          <p:nvPr/>
        </p:nvSpPr>
        <p:spPr>
          <a:xfrm>
            <a:off x="753990" y="329736"/>
            <a:ext cx="7500938" cy="769441"/>
          </a:xfrm>
          <a:prstGeom prst="rect">
            <a:avLst/>
          </a:prstGeom>
        </p:spPr>
        <p:txBody>
          <a:bodyPr wrap="square">
            <a:spAutoFit/>
          </a:bodyPr>
          <a:lstStyle/>
          <a:p>
            <a:pPr algn="just"/>
            <a:r>
              <a:rPr lang="en-US" sz="2200" b="1" dirty="0" smtClean="0">
                <a:solidFill>
                  <a:srgbClr val="FF0000"/>
                </a:solidFill>
                <a:latin typeface="Garamond" panose="02020404030301010803" pitchFamily="18" charset="0"/>
              </a:rPr>
              <a:t>National Legal Services Authority (Legal Services Clinics) Regulations, 2011</a:t>
            </a:r>
            <a:endParaRPr lang="en-US" b="1" dirty="0">
              <a:solidFill>
                <a:srgbClr val="000000"/>
              </a:solidFill>
              <a:latin typeface="Garamond" panose="02020404030301010803" pitchFamily="18" charset="0"/>
            </a:endParaRPr>
          </a:p>
        </p:txBody>
      </p:sp>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804862" y="1123414"/>
            <a:ext cx="7500938" cy="5355312"/>
          </a:xfrm>
          <a:prstGeom prst="rect">
            <a:avLst/>
          </a:prstGeom>
        </p:spPr>
        <p:txBody>
          <a:bodyPr wrap="square">
            <a:spAutoFit/>
          </a:bodyPr>
          <a:lstStyle/>
          <a:p>
            <a:pPr algn="just"/>
            <a:r>
              <a:rPr lang="en-US" sz="2000" b="1" dirty="0" smtClean="0">
                <a:latin typeface="Garamond" panose="02020404030301010803" pitchFamily="18" charset="0"/>
              </a:rPr>
              <a:t>Regulation 24 – LSC attached to the law colleges, law universities and other institutions</a:t>
            </a: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The law colleges, law universities and other institutions may set up LSC as envisaged in clause (k) of Section 4 attached to their institutions as a part of the clinical legal education</a:t>
            </a:r>
          </a:p>
          <a:p>
            <a:pPr marL="342900" indent="-342900" algn="just">
              <a:buFontTx/>
              <a:buChar char="-"/>
            </a:pPr>
            <a:r>
              <a:rPr lang="en-US" sz="1900" dirty="0" smtClean="0">
                <a:latin typeface="Garamond" panose="02020404030301010803" pitchFamily="18" charset="0"/>
              </a:rPr>
              <a:t>The law students in the final year classes may render legal services in such LSC under the supervision of the faculty member of their institutions</a:t>
            </a:r>
          </a:p>
          <a:p>
            <a:pPr marL="342900" indent="-342900" algn="just">
              <a:buFontTx/>
              <a:buChar char="-"/>
            </a:pPr>
            <a:r>
              <a:rPr lang="en-US" sz="1900" dirty="0" smtClean="0">
                <a:latin typeface="Garamond" panose="02020404030301010803" pitchFamily="18" charset="0"/>
              </a:rPr>
              <a:t>DLSA may issue certificates to the students who complete their assignments in such LSC</a:t>
            </a:r>
          </a:p>
          <a:p>
            <a:pPr marL="342900" indent="-342900" algn="just">
              <a:buFontTx/>
              <a:buChar char="-"/>
            </a:pPr>
            <a:endParaRPr lang="en-US" sz="1900" b="1" dirty="0" smtClean="0">
              <a:latin typeface="Garamond" panose="02020404030301010803" pitchFamily="18" charset="0"/>
            </a:endParaRPr>
          </a:p>
          <a:p>
            <a:pPr algn="just"/>
            <a:r>
              <a:rPr lang="en-US" sz="2000" b="1" dirty="0" smtClean="0">
                <a:latin typeface="Garamond" panose="02020404030301010803" pitchFamily="18" charset="0"/>
              </a:rPr>
              <a:t>Regulation 25 </a:t>
            </a:r>
            <a:r>
              <a:rPr lang="en-US" sz="2000" b="1" dirty="0">
                <a:latin typeface="Garamond" panose="02020404030301010803" pitchFamily="18" charset="0"/>
              </a:rPr>
              <a:t>– </a:t>
            </a:r>
            <a:r>
              <a:rPr lang="en-US" sz="2000" b="1" dirty="0" smtClean="0">
                <a:latin typeface="Garamond" panose="02020404030301010803" pitchFamily="18" charset="0"/>
              </a:rPr>
              <a:t>Service of PLVs</a:t>
            </a:r>
            <a:endParaRPr lang="en-US" sz="2000" b="1" dirty="0">
              <a:latin typeface="Garamond" panose="02020404030301010803" pitchFamily="18" charset="0"/>
            </a:endParaRPr>
          </a:p>
          <a:p>
            <a:pPr algn="just"/>
            <a:endParaRPr lang="en-US" sz="1900" b="1" dirty="0">
              <a:latin typeface="Garamond" panose="02020404030301010803" pitchFamily="18" charset="0"/>
            </a:endParaRPr>
          </a:p>
          <a:p>
            <a:pPr marL="342900" indent="-342900" algn="just">
              <a:buFontTx/>
              <a:buChar char="-"/>
            </a:pPr>
            <a:r>
              <a:rPr lang="en-US" sz="1900" dirty="0" smtClean="0">
                <a:latin typeface="Garamond" panose="02020404030301010803" pitchFamily="18" charset="0"/>
              </a:rPr>
              <a:t>Trained PLVs may be deputed to the LSC established under Regulation 24 for assisting the persons seeking free legal services and for interacting with the students and the members of the faculty.</a:t>
            </a:r>
            <a:endParaRPr lang="en-US" sz="1900" dirty="0">
              <a:latin typeface="Garamond" panose="02020404030301010803" pitchFamily="18" charset="0"/>
            </a:endParaRPr>
          </a:p>
          <a:p>
            <a:pPr marL="342900" indent="-342900" algn="just">
              <a:buFontTx/>
              <a:buChar char="-"/>
            </a:pPr>
            <a:endParaRPr lang="en-US" sz="1900" b="1" dirty="0">
              <a:latin typeface="Garamond" panose="02020404030301010803" pitchFamily="18" charset="0"/>
            </a:endParaRPr>
          </a:p>
          <a:p>
            <a:pPr marL="342900" indent="-342900" algn="just">
              <a:buFontTx/>
              <a:buChar char="-"/>
            </a:pPr>
            <a:endParaRPr lang="en-US" sz="1900" b="1" dirty="0" smtClean="0">
              <a:latin typeface="Garamond" panose="02020404030301010803" pitchFamily="18" charset="0"/>
            </a:endParaRPr>
          </a:p>
        </p:txBody>
      </p:sp>
    </p:spTree>
    <p:extLst>
      <p:ext uri="{BB962C8B-B14F-4D97-AF65-F5344CB8AC3E}">
        <p14:creationId xmlns:p14="http://schemas.microsoft.com/office/powerpoint/2010/main" val="185006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fade">
                                      <p:cBhvr>
                                        <p:cTn id="7" dur="1000"/>
                                        <p:tgtEl>
                                          <p:spTgt spid="13">
                                            <p:txEl>
                                              <p:pRg st="6" end="6"/>
                                            </p:txEl>
                                          </p:spTgt>
                                        </p:tgtEl>
                                      </p:cBhvr>
                                    </p:animEffect>
                                    <p:anim calcmode="lin" valueType="num">
                                      <p:cBhvr>
                                        <p:cTn id="8"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8" end="8"/>
                                            </p:txEl>
                                          </p:spTgt>
                                        </p:tgtEl>
                                        <p:attrNameLst>
                                          <p:attrName>style.visibility</p:attrName>
                                        </p:attrNameLst>
                                      </p:cBhvr>
                                      <p:to>
                                        <p:strVal val="visible"/>
                                      </p:to>
                                    </p:set>
                                    <p:animEffect transition="in" filter="fade">
                                      <p:cBhvr>
                                        <p:cTn id="12" dur="1000"/>
                                        <p:tgtEl>
                                          <p:spTgt spid="13">
                                            <p:txEl>
                                              <p:pRg st="8" end="8"/>
                                            </p:txEl>
                                          </p:spTgt>
                                        </p:tgtEl>
                                      </p:cBhvr>
                                    </p:animEffect>
                                    <p:anim calcmode="lin" valueType="num">
                                      <p:cBhvr>
                                        <p:cTn id="13"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51</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948296" y="1706017"/>
            <a:ext cx="5181600" cy="3445966"/>
          </a:xfrm>
          <a:prstGeom prst="rect">
            <a:avLst/>
          </a:prstGeom>
        </p:spPr>
      </p:pic>
    </p:spTree>
    <p:extLst>
      <p:ext uri="{BB962C8B-B14F-4D97-AF65-F5344CB8AC3E}">
        <p14:creationId xmlns:p14="http://schemas.microsoft.com/office/powerpoint/2010/main" val="34665161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136" r="6363"/>
          <a:stretch/>
        </p:blipFill>
        <p:spPr>
          <a:xfrm>
            <a:off x="1533525" y="499835"/>
            <a:ext cx="6180668" cy="5562600"/>
          </a:xfrm>
          <a:prstGeom prst="rect">
            <a:avLst/>
          </a:prstGeom>
        </p:spPr>
      </p:pic>
    </p:spTree>
    <p:extLst>
      <p:ext uri="{BB962C8B-B14F-4D97-AF65-F5344CB8AC3E}">
        <p14:creationId xmlns:p14="http://schemas.microsoft.com/office/powerpoint/2010/main" val="1253774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7</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219200" y="838200"/>
            <a:ext cx="7082844" cy="4748212"/>
          </a:xfrm>
          <a:prstGeom prst="rect">
            <a:avLst/>
          </a:prstGeom>
        </p:spPr>
      </p:pic>
    </p:spTree>
    <p:extLst>
      <p:ext uri="{BB962C8B-B14F-4D97-AF65-F5344CB8AC3E}">
        <p14:creationId xmlns:p14="http://schemas.microsoft.com/office/powerpoint/2010/main" val="33597913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8</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077" y="0"/>
            <a:ext cx="4061846" cy="6858000"/>
          </a:xfrm>
          <a:prstGeom prst="rect">
            <a:avLst/>
          </a:prstGeom>
        </p:spPr>
      </p:pic>
    </p:spTree>
    <p:extLst>
      <p:ext uri="{BB962C8B-B14F-4D97-AF65-F5344CB8AC3E}">
        <p14:creationId xmlns:p14="http://schemas.microsoft.com/office/powerpoint/2010/main" val="1509606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90154"/>
            <a:ext cx="4867163" cy="6105402"/>
          </a:xfrm>
          <a:prstGeom prst="rect">
            <a:avLst/>
          </a:prstGeom>
        </p:spPr>
      </p:pic>
    </p:spTree>
    <p:extLst>
      <p:ext uri="{BB962C8B-B14F-4D97-AF65-F5344CB8AC3E}">
        <p14:creationId xmlns:p14="http://schemas.microsoft.com/office/powerpoint/2010/main" val="17942733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8139</TotalTime>
  <Words>2761</Words>
  <Application>Microsoft Office PowerPoint</Application>
  <PresentationFormat>On-screen Show (4:3)</PresentationFormat>
  <Paragraphs>384</Paragraphs>
  <Slides>51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I617</dc:creator>
  <cp:lastModifiedBy>gnlu</cp:lastModifiedBy>
  <cp:revision>865</cp:revision>
  <dcterms:created xsi:type="dcterms:W3CDTF">2006-08-16T00:00:00Z</dcterms:created>
  <dcterms:modified xsi:type="dcterms:W3CDTF">2019-04-09T05:24:11Z</dcterms:modified>
</cp:coreProperties>
</file>